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E62C3-C7A9-43F0-935E-7D6C63802CEB}" v="35" dt="2021-04-09T03:41:32.8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28700" y="1028700"/>
            <a:ext cx="7238999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828397" y="6976656"/>
            <a:ext cx="3459601" cy="3310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8772" y="3039132"/>
            <a:ext cx="12750454" cy="149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50" b="0" i="0">
                <a:solidFill>
                  <a:srgbClr val="D5BEB6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06013" y="0"/>
            <a:ext cx="13675971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00639" y="2539897"/>
            <a:ext cx="8886721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8295" y="3313912"/>
            <a:ext cx="17171409" cy="499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4.m4a"/><Relationship Id="rId7" Type="http://schemas.openxmlformats.org/officeDocument/2006/relationships/image" Target="../media/image29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pdfs.semanticscholar.org/25fd/4bd2c33a6303956da30e5ef6cd8e90f1198b.pdf?_ga=2.111436609.492537931.1615484907-557784856.1615484907" TargetMode="External"/><Relationship Id="rId5" Type="http://schemas.openxmlformats.org/officeDocument/2006/relationships/hyperlink" Target="https://www.cancer.gov/publications/health-communication/pink-book.pdf" TargetMode="External"/><Relationship Id="rId4" Type="http://schemas.openxmlformats.org/officeDocument/2006/relationships/hyperlink" Target="https://antedotum.com/pages/why-antedotu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64020">
              <a:lnSpc>
                <a:spcPct val="100000"/>
              </a:lnSpc>
              <a:spcBef>
                <a:spcPts val="100"/>
              </a:spcBef>
            </a:pPr>
            <a:r>
              <a:rPr spc="-440" dirty="0"/>
              <a:t>antedotum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20382" y="4881473"/>
            <a:ext cx="4584700" cy="25742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6670"/>
              </a:lnSpc>
              <a:spcBef>
                <a:spcPts val="360"/>
              </a:spcBef>
            </a:pPr>
            <a:r>
              <a:rPr sz="5600" spc="10" dirty="0">
                <a:solidFill>
                  <a:srgbClr val="D5BEB6"/>
                </a:solidFill>
                <a:latin typeface="Times New Roman"/>
                <a:cs typeface="Times New Roman"/>
              </a:rPr>
              <a:t>Health  </a:t>
            </a:r>
            <a:r>
              <a:rPr sz="5600" spc="100" dirty="0">
                <a:solidFill>
                  <a:srgbClr val="D5BEB6"/>
                </a:solidFill>
                <a:latin typeface="Times New Roman"/>
                <a:cs typeface="Times New Roman"/>
              </a:rPr>
              <a:t>C</a:t>
            </a:r>
            <a:r>
              <a:rPr sz="5600" spc="-125" dirty="0">
                <a:solidFill>
                  <a:srgbClr val="D5BEB6"/>
                </a:solidFill>
                <a:latin typeface="Times New Roman"/>
                <a:cs typeface="Times New Roman"/>
              </a:rPr>
              <a:t>o</a:t>
            </a:r>
            <a:r>
              <a:rPr sz="5600" spc="-90" dirty="0">
                <a:solidFill>
                  <a:srgbClr val="D5BEB6"/>
                </a:solidFill>
                <a:latin typeface="Times New Roman"/>
                <a:cs typeface="Times New Roman"/>
              </a:rPr>
              <a:t>mm</a:t>
            </a:r>
            <a:r>
              <a:rPr sz="5600" spc="-45" dirty="0">
                <a:solidFill>
                  <a:srgbClr val="D5BEB6"/>
                </a:solidFill>
                <a:latin typeface="Times New Roman"/>
                <a:cs typeface="Times New Roman"/>
              </a:rPr>
              <a:t>u</a:t>
            </a:r>
            <a:r>
              <a:rPr sz="5600" spc="90" dirty="0">
                <a:solidFill>
                  <a:srgbClr val="D5BEB6"/>
                </a:solidFill>
                <a:latin typeface="Times New Roman"/>
                <a:cs typeface="Times New Roman"/>
              </a:rPr>
              <a:t>n</a:t>
            </a:r>
            <a:r>
              <a:rPr sz="5600" spc="-35" dirty="0">
                <a:solidFill>
                  <a:srgbClr val="D5BEB6"/>
                </a:solidFill>
                <a:latin typeface="Times New Roman"/>
                <a:cs typeface="Times New Roman"/>
              </a:rPr>
              <a:t>i</a:t>
            </a:r>
            <a:r>
              <a:rPr sz="5600" spc="-190" dirty="0">
                <a:solidFill>
                  <a:srgbClr val="D5BEB6"/>
                </a:solidFill>
                <a:latin typeface="Times New Roman"/>
                <a:cs typeface="Times New Roman"/>
              </a:rPr>
              <a:t>c</a:t>
            </a:r>
            <a:r>
              <a:rPr sz="5600" spc="-145" dirty="0">
                <a:solidFill>
                  <a:srgbClr val="D5BEB6"/>
                </a:solidFill>
                <a:latin typeface="Times New Roman"/>
                <a:cs typeface="Times New Roman"/>
              </a:rPr>
              <a:t>a</a:t>
            </a:r>
            <a:r>
              <a:rPr sz="5600" spc="330" dirty="0">
                <a:solidFill>
                  <a:srgbClr val="D5BEB6"/>
                </a:solidFill>
                <a:latin typeface="Times New Roman"/>
                <a:cs typeface="Times New Roman"/>
              </a:rPr>
              <a:t>t</a:t>
            </a:r>
            <a:r>
              <a:rPr sz="5600" spc="-35" dirty="0">
                <a:solidFill>
                  <a:srgbClr val="D5BEB6"/>
                </a:solidFill>
                <a:latin typeface="Times New Roman"/>
                <a:cs typeface="Times New Roman"/>
              </a:rPr>
              <a:t>i</a:t>
            </a:r>
            <a:r>
              <a:rPr sz="5600" spc="-125" dirty="0">
                <a:solidFill>
                  <a:srgbClr val="D5BEB6"/>
                </a:solidFill>
                <a:latin typeface="Times New Roman"/>
                <a:cs typeface="Times New Roman"/>
              </a:rPr>
              <a:t>o</a:t>
            </a:r>
            <a:r>
              <a:rPr sz="5600" spc="60" dirty="0">
                <a:solidFill>
                  <a:srgbClr val="D5BEB6"/>
                </a:solidFill>
                <a:latin typeface="Times New Roman"/>
                <a:cs typeface="Times New Roman"/>
              </a:rPr>
              <a:t>n  </a:t>
            </a:r>
            <a:r>
              <a:rPr sz="5600" spc="-60" dirty="0">
                <a:solidFill>
                  <a:srgbClr val="D5BEB6"/>
                </a:solidFill>
                <a:latin typeface="Times New Roman"/>
                <a:cs typeface="Times New Roman"/>
              </a:rPr>
              <a:t>Campaign</a:t>
            </a:r>
            <a:r>
              <a:rPr sz="5600" spc="-120" dirty="0">
                <a:solidFill>
                  <a:srgbClr val="D5BEB6"/>
                </a:solidFill>
                <a:latin typeface="Times New Roman"/>
                <a:cs typeface="Times New Roman"/>
              </a:rPr>
              <a:t> </a:t>
            </a:r>
            <a:r>
              <a:rPr sz="5600" spc="-65" dirty="0">
                <a:solidFill>
                  <a:srgbClr val="D5BEB6"/>
                </a:solidFill>
                <a:latin typeface="Times New Roman"/>
                <a:cs typeface="Times New Roman"/>
              </a:rPr>
              <a:t>Plan</a:t>
            </a:r>
            <a:endParaRPr sz="5600" dirty="0">
              <a:latin typeface="Times New Roman"/>
              <a:cs typeface="Times New Roman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7DA0A0-1C23-4478-9A61-ABA367026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3512249A-A9DD-46A2-8390-B4C2D1D87C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56529" y="998323"/>
            <a:ext cx="5956935" cy="19875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7650"/>
              </a:lnSpc>
              <a:spcBef>
                <a:spcPts val="480"/>
              </a:spcBef>
            </a:pPr>
            <a:r>
              <a:rPr spc="160" dirty="0">
                <a:latin typeface="Lucida Sans Unicode"/>
                <a:cs typeface="Lucida Sans Unicode"/>
              </a:rPr>
              <a:t>C</a:t>
            </a:r>
            <a:r>
              <a:rPr spc="-200" dirty="0">
                <a:latin typeface="Lucida Sans Unicode"/>
                <a:cs typeface="Lucida Sans Unicode"/>
              </a:rPr>
              <a:t>o</a:t>
            </a:r>
            <a:r>
              <a:rPr spc="-395" dirty="0">
                <a:latin typeface="Lucida Sans Unicode"/>
                <a:cs typeface="Lucida Sans Unicode"/>
              </a:rPr>
              <a:t>mm</a:t>
            </a:r>
            <a:r>
              <a:rPr spc="-300" dirty="0">
                <a:latin typeface="Lucida Sans Unicode"/>
                <a:cs typeface="Lucida Sans Unicode"/>
              </a:rPr>
              <a:t>un</a:t>
            </a:r>
            <a:r>
              <a:rPr spc="-459" dirty="0">
                <a:latin typeface="Lucida Sans Unicode"/>
                <a:cs typeface="Lucida Sans Unicode"/>
              </a:rPr>
              <a:t>i</a:t>
            </a:r>
            <a:r>
              <a:rPr spc="-5" dirty="0">
                <a:latin typeface="Lucida Sans Unicode"/>
                <a:cs typeface="Lucida Sans Unicode"/>
              </a:rPr>
              <a:t>c</a:t>
            </a:r>
            <a:r>
              <a:rPr spc="145" dirty="0">
                <a:latin typeface="Lucida Sans Unicode"/>
                <a:cs typeface="Lucida Sans Unicode"/>
              </a:rPr>
              <a:t>a</a:t>
            </a:r>
            <a:r>
              <a:rPr spc="-520" dirty="0">
                <a:latin typeface="Lucida Sans Unicode"/>
                <a:cs typeface="Lucida Sans Unicode"/>
              </a:rPr>
              <a:t>t</a:t>
            </a:r>
            <a:r>
              <a:rPr spc="-459" dirty="0">
                <a:latin typeface="Lucida Sans Unicode"/>
                <a:cs typeface="Lucida Sans Unicode"/>
              </a:rPr>
              <a:t>i</a:t>
            </a:r>
            <a:r>
              <a:rPr spc="-200" dirty="0">
                <a:latin typeface="Lucida Sans Unicode"/>
                <a:cs typeface="Lucida Sans Unicode"/>
              </a:rPr>
              <a:t>on  </a:t>
            </a:r>
            <a:r>
              <a:rPr spc="-240" dirty="0">
                <a:latin typeface="Lucida Sans Unicode"/>
                <a:cs typeface="Lucida Sans Unicode"/>
              </a:rPr>
              <a:t>Objectives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56529" y="3298636"/>
            <a:ext cx="46037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305" dirty="0">
                <a:solidFill>
                  <a:srgbClr val="262626"/>
                </a:solidFill>
                <a:latin typeface="Cambria"/>
                <a:cs typeface="Cambria"/>
              </a:rPr>
              <a:t>Informing </a:t>
            </a:r>
            <a:r>
              <a:rPr sz="4200" i="1" spc="-350" dirty="0">
                <a:solidFill>
                  <a:srgbClr val="262626"/>
                </a:solidFill>
                <a:latin typeface="Cambria"/>
                <a:cs typeface="Cambria"/>
              </a:rPr>
              <a:t>the</a:t>
            </a:r>
            <a:r>
              <a:rPr sz="4200" i="1" spc="-26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385" dirty="0">
                <a:solidFill>
                  <a:srgbClr val="262626"/>
                </a:solidFill>
                <a:latin typeface="Cambria"/>
                <a:cs typeface="Cambria"/>
              </a:rPr>
              <a:t>employees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56529" y="4822504"/>
            <a:ext cx="6880859" cy="336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objective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communication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campaign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is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inform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 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employees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-20" dirty="0">
                <a:solidFill>
                  <a:srgbClr val="262626"/>
                </a:solidFill>
                <a:latin typeface="Calibri"/>
                <a:cs typeface="Calibri"/>
              </a:rPr>
              <a:t>ANTEDOTUM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health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risks associated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with  stress.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communication approach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wellness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program 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-20" dirty="0">
                <a:solidFill>
                  <a:srgbClr val="262626"/>
                </a:solidFill>
                <a:latin typeface="Calibri"/>
                <a:cs typeface="Calibri"/>
              </a:rPr>
              <a:t>ANTEDOTUM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utilize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two-pronged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strategy: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individual 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1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organizational.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Calibri"/>
              <a:cs typeface="Calibri"/>
            </a:endParaRPr>
          </a:p>
          <a:p>
            <a:pPr marL="264795" indent="-252729">
              <a:lnSpc>
                <a:spcPct val="100000"/>
              </a:lnSpc>
              <a:buAutoNum type="arabicParenR"/>
              <a:tabLst>
                <a:tab pos="265430" algn="l"/>
              </a:tabLst>
            </a:pP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Individual-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encourage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individual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behavioral</a:t>
            </a:r>
            <a:r>
              <a:rPr sz="2100" spc="-3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changes</a:t>
            </a:r>
            <a:endParaRPr sz="2100">
              <a:latin typeface="Calibri"/>
              <a:cs typeface="Calibri"/>
            </a:endParaRPr>
          </a:p>
          <a:p>
            <a:pPr marL="12700" marR="680720">
              <a:lnSpc>
                <a:spcPct val="116100"/>
              </a:lnSpc>
              <a:buAutoNum type="arabicParenR"/>
              <a:tabLst>
                <a:tab pos="276860" algn="l"/>
              </a:tabLst>
            </a:pP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Organizational-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influence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policy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direction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100" spc="-3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company 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(CDC,</a:t>
            </a:r>
            <a:r>
              <a:rPr sz="21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50" dirty="0">
                <a:solidFill>
                  <a:srgbClr val="262626"/>
                </a:solidFill>
                <a:latin typeface="Calibri"/>
                <a:cs typeface="Calibri"/>
              </a:rPr>
              <a:t>2017)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"/>
            <a:ext cx="9143332" cy="10286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60992" y="7636900"/>
            <a:ext cx="2627005" cy="2650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Slide 10">
            <a:hlinkClick r:id="" action="ppaction://media"/>
            <a:extLst>
              <a:ext uri="{FF2B5EF4-FFF2-40B4-BE49-F238E27FC236}">
                <a16:creationId xmlns:a16="http://schemas.microsoft.com/office/drawing/2014/main" id="{99D523D8-8B23-4AF7-8AFF-4A07C420E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5350" y="0"/>
            <a:ext cx="6082649" cy="6762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05350" y="6905625"/>
            <a:ext cx="6082649" cy="3381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96542" y="268339"/>
            <a:ext cx="5648960" cy="188595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7250"/>
              </a:lnSpc>
              <a:spcBef>
                <a:spcPts val="464"/>
              </a:spcBef>
            </a:pPr>
            <a:r>
              <a:rPr sz="6150" spc="-25" dirty="0"/>
              <a:t>C</a:t>
            </a:r>
            <a:r>
              <a:rPr sz="6150" spc="175" dirty="0"/>
              <a:t>o</a:t>
            </a:r>
            <a:r>
              <a:rPr sz="6150" spc="254" dirty="0"/>
              <a:t>mm</a:t>
            </a:r>
            <a:r>
              <a:rPr sz="6150" spc="120" dirty="0"/>
              <a:t>un</a:t>
            </a:r>
            <a:r>
              <a:rPr sz="6150" spc="-20" dirty="0"/>
              <a:t>i</a:t>
            </a:r>
            <a:r>
              <a:rPr sz="6150" spc="80" dirty="0"/>
              <a:t>c</a:t>
            </a:r>
            <a:r>
              <a:rPr sz="6150" spc="120" dirty="0"/>
              <a:t>a</a:t>
            </a:r>
            <a:r>
              <a:rPr sz="6150" spc="105" dirty="0"/>
              <a:t>t</a:t>
            </a:r>
            <a:r>
              <a:rPr sz="6150" spc="-20" dirty="0"/>
              <a:t>i</a:t>
            </a:r>
            <a:r>
              <a:rPr sz="6150" spc="175" dirty="0"/>
              <a:t>o</a:t>
            </a:r>
            <a:r>
              <a:rPr sz="6150" spc="85" dirty="0"/>
              <a:t>n  </a:t>
            </a:r>
            <a:r>
              <a:rPr sz="6150" spc="-5" dirty="0"/>
              <a:t>Channels</a:t>
            </a:r>
            <a:endParaRPr sz="6150"/>
          </a:p>
        </p:txBody>
      </p:sp>
      <p:sp>
        <p:nvSpPr>
          <p:cNvPr id="5" name="object 5"/>
          <p:cNvSpPr txBox="1"/>
          <p:nvPr/>
        </p:nvSpPr>
        <p:spPr>
          <a:xfrm>
            <a:off x="2696542" y="2589134"/>
            <a:ext cx="4725035" cy="1237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05"/>
              </a:spcBef>
            </a:pPr>
            <a:r>
              <a:rPr sz="3950" i="1" spc="-280" dirty="0">
                <a:solidFill>
                  <a:srgbClr val="262626"/>
                </a:solidFill>
                <a:latin typeface="Cambria"/>
                <a:cs typeface="Cambria"/>
              </a:rPr>
              <a:t>Communicate </a:t>
            </a:r>
            <a:r>
              <a:rPr sz="3950" i="1" spc="-320" dirty="0">
                <a:solidFill>
                  <a:srgbClr val="262626"/>
                </a:solidFill>
                <a:latin typeface="Cambria"/>
                <a:cs typeface="Cambria"/>
              </a:rPr>
              <a:t>the </a:t>
            </a:r>
            <a:r>
              <a:rPr sz="3950" i="1" spc="-275" dirty="0">
                <a:solidFill>
                  <a:srgbClr val="262626"/>
                </a:solidFill>
                <a:latin typeface="Cambria"/>
                <a:cs typeface="Cambria"/>
              </a:rPr>
              <a:t>way </a:t>
            </a:r>
            <a:r>
              <a:rPr sz="3950" i="1" spc="-320" dirty="0">
                <a:solidFill>
                  <a:srgbClr val="262626"/>
                </a:solidFill>
                <a:latin typeface="Cambria"/>
                <a:cs typeface="Cambria"/>
              </a:rPr>
              <a:t>the  </a:t>
            </a:r>
            <a:r>
              <a:rPr sz="3950" i="1" spc="-350" dirty="0">
                <a:solidFill>
                  <a:srgbClr val="262626"/>
                </a:solidFill>
                <a:latin typeface="Cambria"/>
                <a:cs typeface="Cambria"/>
              </a:rPr>
              <a:t>employees</a:t>
            </a:r>
            <a:r>
              <a:rPr sz="3950" i="1" spc="5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3950" i="1" spc="-320" dirty="0">
                <a:solidFill>
                  <a:srgbClr val="262626"/>
                </a:solidFill>
                <a:latin typeface="Cambria"/>
                <a:cs typeface="Cambria"/>
              </a:rPr>
              <a:t>do!</a:t>
            </a:r>
            <a:endParaRPr sz="395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99742" y="6278761"/>
            <a:ext cx="85724" cy="85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99742" y="6983611"/>
            <a:ext cx="85724" cy="85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99742" y="8040886"/>
            <a:ext cx="85724" cy="85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9742" y="9098161"/>
            <a:ext cx="85724" cy="85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96542" y="5441101"/>
            <a:ext cx="6749415" cy="455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communication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channels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be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used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include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following: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Calibri"/>
              <a:cs typeface="Calibri"/>
            </a:endParaRPr>
          </a:p>
          <a:p>
            <a:pPr marL="443230" marR="1330960">
              <a:lnSpc>
                <a:spcPct val="115599"/>
              </a:lnSpc>
              <a:spcBef>
                <a:spcPts val="5"/>
              </a:spcBef>
            </a:pPr>
            <a:r>
              <a:rPr sz="2000" b="1" spc="40" dirty="0">
                <a:solidFill>
                  <a:srgbClr val="262626"/>
                </a:solidFill>
                <a:latin typeface="Calibri"/>
                <a:cs typeface="Calibri"/>
              </a:rPr>
              <a:t>Email</a:t>
            </a:r>
            <a:r>
              <a:rPr sz="2000" b="1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b="1" spc="20" dirty="0">
                <a:solidFill>
                  <a:srgbClr val="262626"/>
                </a:solidFill>
                <a:latin typeface="Calibri"/>
                <a:cs typeface="Calibri"/>
              </a:rPr>
              <a:t>-</a:t>
            </a:r>
            <a:r>
              <a:rPr sz="2000" b="1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daily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quote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wellness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keep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positive 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reinforcement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top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000" spc="-1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5" dirty="0">
                <a:solidFill>
                  <a:srgbClr val="262626"/>
                </a:solidFill>
                <a:latin typeface="Calibri"/>
                <a:cs typeface="Calibri"/>
              </a:rPr>
              <a:t>mind</a:t>
            </a:r>
            <a:r>
              <a:rPr lang="en-US" sz="2000" spc="35" dirty="0">
                <a:solidFill>
                  <a:srgbClr val="262626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443230" marR="43815">
              <a:lnSpc>
                <a:spcPct val="115599"/>
              </a:lnSpc>
            </a:pPr>
            <a:r>
              <a:rPr sz="2000" b="1" spc="25" dirty="0">
                <a:solidFill>
                  <a:srgbClr val="262626"/>
                </a:solidFill>
                <a:latin typeface="Calibri"/>
                <a:cs typeface="Calibri"/>
              </a:rPr>
              <a:t>Text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-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once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week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each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employee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get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2000" spc="-10" dirty="0">
                <a:solidFill>
                  <a:srgbClr val="262626"/>
                </a:solidFill>
                <a:latin typeface="Calibri"/>
                <a:cs typeface="Calibri"/>
              </a:rPr>
              <a:t>“Wellness  </a:t>
            </a:r>
            <a:r>
              <a:rPr sz="2000" spc="-5" dirty="0">
                <a:solidFill>
                  <a:srgbClr val="262626"/>
                </a:solidFill>
                <a:latin typeface="Calibri"/>
                <a:cs typeface="Calibri"/>
              </a:rPr>
              <a:t>Wednesday”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62626"/>
                </a:solidFill>
                <a:latin typeface="Calibri"/>
                <a:cs typeface="Calibri"/>
              </a:rPr>
              <a:t>text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from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62626"/>
                </a:solidFill>
                <a:latin typeface="Calibri"/>
                <a:cs typeface="Calibri"/>
              </a:rPr>
              <a:t>Wellness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Program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62626"/>
                </a:solidFill>
                <a:latin typeface="Calibri"/>
                <a:cs typeface="Calibri"/>
              </a:rPr>
              <a:t>Manager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with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tip 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reducing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work related</a:t>
            </a:r>
            <a:r>
              <a:rPr sz="2000" spc="-24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stress</a:t>
            </a:r>
            <a:r>
              <a:rPr lang="en-US" sz="2000" spc="15" dirty="0">
                <a:solidFill>
                  <a:srgbClr val="262626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443230" marR="90805">
              <a:lnSpc>
                <a:spcPct val="115599"/>
              </a:lnSpc>
            </a:pPr>
            <a:r>
              <a:rPr sz="2000" b="1" spc="50" dirty="0">
                <a:solidFill>
                  <a:srgbClr val="262626"/>
                </a:solidFill>
                <a:latin typeface="Calibri"/>
                <a:cs typeface="Calibri"/>
              </a:rPr>
              <a:t>Slack.com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-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monthly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posts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ANTEDOTUM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team  platform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with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information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about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benefits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reducing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stress 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from </a:t>
            </a:r>
            <a:r>
              <a:rPr sz="2000" spc="-5" dirty="0">
                <a:solidFill>
                  <a:srgbClr val="262626"/>
                </a:solidFill>
                <a:latin typeface="Calibri"/>
                <a:cs typeface="Calibri"/>
              </a:rPr>
              <a:t>Wellness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Program</a:t>
            </a:r>
            <a:r>
              <a:rPr sz="2000" spc="-1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62626"/>
                </a:solidFill>
                <a:latin typeface="Calibri"/>
                <a:cs typeface="Calibri"/>
              </a:rPr>
              <a:t>Manager</a:t>
            </a:r>
            <a:r>
              <a:rPr lang="en-US" sz="2000" spc="-20" dirty="0">
                <a:solidFill>
                  <a:srgbClr val="262626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443230" marR="5080">
              <a:lnSpc>
                <a:spcPct val="115599"/>
              </a:lnSpc>
            </a:pPr>
            <a:r>
              <a:rPr sz="2000" b="1" spc="30" dirty="0">
                <a:solidFill>
                  <a:srgbClr val="262626"/>
                </a:solidFill>
                <a:latin typeface="Calibri"/>
                <a:cs typeface="Calibri"/>
              </a:rPr>
              <a:t>Care </a:t>
            </a:r>
            <a:r>
              <a:rPr sz="2000" b="1" spc="50" dirty="0">
                <a:solidFill>
                  <a:srgbClr val="262626"/>
                </a:solidFill>
                <a:latin typeface="Calibri"/>
                <a:cs typeface="Calibri"/>
              </a:rPr>
              <a:t>Package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-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monthly wellness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box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shipped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each 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employee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with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gift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from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ANTEDOTUM.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gift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will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tie-in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topic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monthly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0" dirty="0">
                <a:solidFill>
                  <a:srgbClr val="262626"/>
                </a:solidFill>
                <a:latin typeface="Calibri"/>
                <a:cs typeface="Calibri"/>
              </a:rPr>
              <a:t>Zen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262626"/>
                </a:solidFill>
                <a:latin typeface="Calibri"/>
                <a:cs typeface="Calibri"/>
              </a:rPr>
              <a:t>Zone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5" dirty="0">
                <a:solidFill>
                  <a:srgbClr val="262626"/>
                </a:solidFill>
                <a:latin typeface="Calibri"/>
                <a:cs typeface="Calibri"/>
              </a:rPr>
              <a:t>Zoom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session.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2" name="Slide 11">
            <a:hlinkClick r:id="" action="ppaction://media"/>
            <a:extLst>
              <a:ext uri="{FF2B5EF4-FFF2-40B4-BE49-F238E27FC236}">
                <a16:creationId xmlns:a16="http://schemas.microsoft.com/office/drawing/2014/main" id="{7E2B6199-2F98-447A-AAF0-00D6DA244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13" name="Slide 11">
            <a:hlinkClick r:id="" action="ppaction://media"/>
            <a:extLst>
              <a:ext uri="{FF2B5EF4-FFF2-40B4-BE49-F238E27FC236}">
                <a16:creationId xmlns:a16="http://schemas.microsoft.com/office/drawing/2014/main" id="{71B4EF52-847E-4BF4-B785-A17B9071C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56529" y="998318"/>
            <a:ext cx="3189605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5" dirty="0"/>
              <a:t>T</a:t>
            </a:r>
            <a:r>
              <a:rPr spc="-25" dirty="0"/>
              <a:t>i</a:t>
            </a:r>
            <a:r>
              <a:rPr spc="260" dirty="0"/>
              <a:t>m</a:t>
            </a:r>
            <a:r>
              <a:rPr spc="-204" dirty="0"/>
              <a:t>e</a:t>
            </a:r>
            <a:r>
              <a:rPr spc="-20" dirty="0"/>
              <a:t>l</a:t>
            </a:r>
            <a:r>
              <a:rPr spc="-25" dirty="0"/>
              <a:t>i</a:t>
            </a:r>
            <a:r>
              <a:rPr spc="120" dirty="0"/>
              <a:t>n</a:t>
            </a:r>
            <a:r>
              <a:rPr spc="-200" dirty="0"/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56529" y="2325186"/>
            <a:ext cx="31451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5" dirty="0">
                <a:solidFill>
                  <a:srgbClr val="262626"/>
                </a:solidFill>
                <a:latin typeface="Cambria"/>
                <a:cs typeface="Cambria"/>
              </a:rPr>
              <a:t>GANTT</a:t>
            </a:r>
            <a:r>
              <a:rPr sz="4200" i="1" spc="-2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340" dirty="0">
                <a:solidFill>
                  <a:srgbClr val="262626"/>
                </a:solidFill>
                <a:latin typeface="Cambria"/>
                <a:cs typeface="Cambria"/>
              </a:rPr>
              <a:t>Format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56529" y="3840154"/>
            <a:ext cx="6873875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GANTT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is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262626"/>
                </a:solidFill>
                <a:latin typeface="Calibri"/>
                <a:cs typeface="Calibri"/>
              </a:rPr>
              <a:t>a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type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bar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chart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that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262626"/>
                </a:solidFill>
                <a:latin typeface="Calibri"/>
                <a:cs typeface="Calibri"/>
              </a:rPr>
              <a:t>presents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262626"/>
                </a:solidFill>
                <a:latin typeface="Calibri"/>
                <a:cs typeface="Calibri"/>
              </a:rPr>
              <a:t>a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visual 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project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schedule.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visual </a:t>
            </a:r>
            <a:r>
              <a:rPr sz="2400" spc="15" dirty="0">
                <a:solidFill>
                  <a:srgbClr val="262626"/>
                </a:solidFill>
                <a:latin typeface="Calibri"/>
                <a:cs typeface="Calibri"/>
              </a:rPr>
              <a:t>presentation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make </a:t>
            </a:r>
            <a:r>
              <a:rPr sz="2400" spc="5" dirty="0">
                <a:solidFill>
                  <a:srgbClr val="262626"/>
                </a:solidFill>
                <a:latin typeface="Calibri"/>
                <a:cs typeface="Calibri"/>
              </a:rPr>
              <a:t>it 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easy </a:t>
            </a:r>
            <a:r>
              <a:rPr sz="2400" spc="-20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4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400" spc="15" dirty="0">
                <a:solidFill>
                  <a:srgbClr val="262626"/>
                </a:solidFill>
                <a:latin typeface="Calibri"/>
                <a:cs typeface="Calibri"/>
              </a:rPr>
              <a:t>team </a:t>
            </a:r>
            <a:r>
              <a:rPr sz="2400" spc="5" dirty="0">
                <a:solidFill>
                  <a:srgbClr val="262626"/>
                </a:solidFill>
                <a:latin typeface="Calibri"/>
                <a:cs typeface="Calibri"/>
              </a:rPr>
              <a:t>to see </a:t>
            </a:r>
            <a:r>
              <a:rPr sz="2400" spc="-10" dirty="0">
                <a:solidFill>
                  <a:srgbClr val="262626"/>
                </a:solidFill>
                <a:latin typeface="Calibri"/>
                <a:cs typeface="Calibri"/>
              </a:rPr>
              <a:t>where </a:t>
            </a:r>
            <a:r>
              <a:rPr sz="2400" spc="15" dirty="0">
                <a:solidFill>
                  <a:srgbClr val="262626"/>
                </a:solidFill>
                <a:latin typeface="Calibri"/>
                <a:cs typeface="Calibri"/>
              </a:rPr>
              <a:t>projects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stand.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Access 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will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be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granted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CEO,</a:t>
            </a:r>
            <a:r>
              <a:rPr sz="24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COO,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62626"/>
                </a:solidFill>
                <a:latin typeface="Calibri"/>
                <a:cs typeface="Calibri"/>
              </a:rPr>
              <a:t>VP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Sales.</a:t>
            </a:r>
            <a:r>
              <a:rPr sz="24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62626"/>
                </a:solidFill>
                <a:latin typeface="Calibri"/>
                <a:cs typeface="Calibri"/>
              </a:rPr>
              <a:t>It</a:t>
            </a:r>
            <a:r>
              <a:rPr sz="24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262626"/>
                </a:solidFill>
                <a:latin typeface="Calibri"/>
                <a:cs typeface="Calibri"/>
              </a:rPr>
              <a:t>will 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be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placed </a:t>
            </a: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on </a:t>
            </a:r>
            <a:r>
              <a:rPr sz="2400" spc="45" dirty="0">
                <a:solidFill>
                  <a:srgbClr val="262626"/>
                </a:solidFill>
                <a:latin typeface="Calibri"/>
                <a:cs typeface="Calibri"/>
              </a:rPr>
              <a:t>an </a:t>
            </a:r>
            <a:r>
              <a:rPr sz="2400" spc="-20" dirty="0">
                <a:solidFill>
                  <a:srgbClr val="262626"/>
                </a:solidFill>
                <a:latin typeface="Calibri"/>
                <a:cs typeface="Calibri"/>
              </a:rPr>
              <a:t>ANTEDOTUM </a:t>
            </a:r>
            <a:r>
              <a:rPr sz="2400" spc="-5" dirty="0">
                <a:solidFill>
                  <a:srgbClr val="262626"/>
                </a:solidFill>
                <a:latin typeface="Calibri"/>
                <a:cs typeface="Calibri"/>
              </a:rPr>
              <a:t>OneDrive </a:t>
            </a:r>
            <a:r>
              <a:rPr sz="2400" spc="45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updated 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by </a:t>
            </a:r>
            <a:r>
              <a:rPr sz="24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262626"/>
                </a:solidFill>
                <a:latin typeface="Calibri"/>
                <a:cs typeface="Calibri"/>
              </a:rPr>
              <a:t>Wellness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Program </a:t>
            </a:r>
            <a:r>
              <a:rPr sz="2400" spc="-25" dirty="0">
                <a:solidFill>
                  <a:srgbClr val="262626"/>
                </a:solidFill>
                <a:latin typeface="Calibri"/>
                <a:cs typeface="Calibri"/>
              </a:rPr>
              <a:t>Manager </a:t>
            </a:r>
            <a:r>
              <a:rPr sz="2400" spc="50" dirty="0">
                <a:solidFill>
                  <a:srgbClr val="262626"/>
                </a:solidFill>
                <a:latin typeface="Calibri"/>
                <a:cs typeface="Calibri"/>
              </a:rPr>
              <a:t>as </a:t>
            </a:r>
            <a:r>
              <a:rPr sz="2400" spc="40" dirty="0">
                <a:solidFill>
                  <a:srgbClr val="262626"/>
                </a:solidFill>
                <a:latin typeface="Calibri"/>
                <a:cs typeface="Calibri"/>
              </a:rPr>
              <a:t>tasks </a:t>
            </a:r>
            <a:r>
              <a:rPr sz="2400" spc="10" dirty="0">
                <a:solidFill>
                  <a:srgbClr val="262626"/>
                </a:solidFill>
                <a:latin typeface="Calibri"/>
                <a:cs typeface="Calibri"/>
              </a:rPr>
              <a:t>get 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completed.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3333" cy="1028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60992" y="7636902"/>
            <a:ext cx="2627005" cy="26500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Slide 12">
            <a:hlinkClick r:id="" action="ppaction://media"/>
            <a:extLst>
              <a:ext uri="{FF2B5EF4-FFF2-40B4-BE49-F238E27FC236}">
                <a16:creationId xmlns:a16="http://schemas.microsoft.com/office/drawing/2014/main" id="{B67FE78A-EEE4-4168-9CC0-4DD95DA3A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05350" y="1"/>
            <a:ext cx="6082649" cy="6762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05350" y="6905626"/>
            <a:ext cx="6082649" cy="33813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44466" y="1537970"/>
            <a:ext cx="5574030" cy="19875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7650"/>
              </a:lnSpc>
              <a:spcBef>
                <a:spcPts val="480"/>
              </a:spcBef>
            </a:pPr>
            <a:r>
              <a:rPr spc="10" dirty="0"/>
              <a:t>Budget  </a:t>
            </a:r>
            <a:r>
              <a:rPr spc="15" dirty="0"/>
              <a:t>Considerations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44466" y="3990657"/>
            <a:ext cx="40386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254" dirty="0">
                <a:solidFill>
                  <a:srgbClr val="262626"/>
                </a:solidFill>
                <a:latin typeface="Cambria"/>
                <a:cs typeface="Cambria"/>
              </a:rPr>
              <a:t>Pulling </a:t>
            </a:r>
            <a:r>
              <a:rPr sz="4200" i="1" spc="-160" dirty="0">
                <a:solidFill>
                  <a:srgbClr val="262626"/>
                </a:solidFill>
                <a:latin typeface="Cambria"/>
                <a:cs typeface="Cambria"/>
              </a:rPr>
              <a:t>it </a:t>
            </a:r>
            <a:r>
              <a:rPr sz="4200" i="1" spc="-215" dirty="0">
                <a:solidFill>
                  <a:srgbClr val="262626"/>
                </a:solidFill>
                <a:latin typeface="Cambria"/>
                <a:cs typeface="Cambria"/>
              </a:rPr>
              <a:t>all</a:t>
            </a:r>
            <a:r>
              <a:rPr sz="4200" i="1" spc="-14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385" dirty="0">
                <a:solidFill>
                  <a:srgbClr val="262626"/>
                </a:solidFill>
                <a:latin typeface="Cambria"/>
                <a:cs typeface="Cambria"/>
              </a:rPr>
              <a:t>together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4466" y="6314421"/>
            <a:ext cx="7118350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budget </a:t>
            </a:r>
            <a:r>
              <a:rPr sz="2100" spc="-20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“Stress Reduction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Pilot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Program” will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be 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proposed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by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262626"/>
                </a:solidFill>
                <a:latin typeface="Calibri"/>
                <a:cs typeface="Calibri"/>
              </a:rPr>
              <a:t>Wellness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Program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25" dirty="0">
                <a:solidFill>
                  <a:srgbClr val="262626"/>
                </a:solidFill>
                <a:latin typeface="Calibri"/>
                <a:cs typeface="Calibri"/>
              </a:rPr>
              <a:t>Manager.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262626"/>
                </a:solidFill>
                <a:latin typeface="Calibri"/>
                <a:cs typeface="Calibri"/>
              </a:rPr>
              <a:t>It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will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be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submitted 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Chief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Executive </a:t>
            </a:r>
            <a:r>
              <a:rPr sz="2100" spc="-10" dirty="0">
                <a:solidFill>
                  <a:srgbClr val="262626"/>
                </a:solidFill>
                <a:latin typeface="Calibri"/>
                <a:cs typeface="Calibri"/>
              </a:rPr>
              <a:t>Officer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(CEO), Chief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Operating Operating  </a:t>
            </a:r>
            <a:r>
              <a:rPr sz="2100" spc="-10" dirty="0">
                <a:solidFill>
                  <a:srgbClr val="262626"/>
                </a:solidFill>
                <a:latin typeface="Calibri"/>
                <a:cs typeface="Calibri"/>
              </a:rPr>
              <a:t>Officer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(COO),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100" spc="-20" dirty="0">
                <a:solidFill>
                  <a:srgbClr val="262626"/>
                </a:solidFill>
                <a:latin typeface="Calibri"/>
                <a:cs typeface="Calibri"/>
              </a:rPr>
              <a:t>VP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Sales. Final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approval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come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from 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Karina </a:t>
            </a:r>
            <a:r>
              <a:rPr sz="2100" spc="-10" dirty="0">
                <a:solidFill>
                  <a:srgbClr val="262626"/>
                </a:solidFill>
                <a:latin typeface="Calibri"/>
                <a:cs typeface="Calibri"/>
              </a:rPr>
              <a:t>Marconi-Perez,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21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CEO.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7" name="Slide 13">
            <a:hlinkClick r:id="" action="ppaction://media"/>
            <a:extLst>
              <a:ext uri="{FF2B5EF4-FFF2-40B4-BE49-F238E27FC236}">
                <a16:creationId xmlns:a16="http://schemas.microsoft.com/office/drawing/2014/main" id="{C2DB5456-746B-4F25-8487-A21284A38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240" y="1189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3498" y="2950002"/>
            <a:ext cx="3152774" cy="3619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8198" y="2950002"/>
            <a:ext cx="3152774" cy="3619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02899" y="2950002"/>
            <a:ext cx="3152774" cy="3619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55868" y="7099813"/>
            <a:ext cx="3006090" cy="2158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100"/>
              </a:spcBef>
            </a:pPr>
            <a:r>
              <a:rPr sz="3700" i="1" spc="-200" dirty="0">
                <a:solidFill>
                  <a:srgbClr val="262626"/>
                </a:solidFill>
                <a:latin typeface="Cambria"/>
                <a:cs typeface="Cambria"/>
              </a:rPr>
              <a:t>Survey</a:t>
            </a:r>
            <a:endParaRPr sz="3700">
              <a:latin typeface="Cambria"/>
              <a:cs typeface="Cambria"/>
            </a:endParaRPr>
          </a:p>
          <a:p>
            <a:pPr marL="12700" marR="5080" indent="-33020" algn="ctr">
              <a:lnSpc>
                <a:spcPct val="113100"/>
              </a:lnSpc>
              <a:spcBef>
                <a:spcPts val="1495"/>
              </a:spcBef>
            </a:pP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Questionnaire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administered 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employees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  </a:t>
            </a:r>
            <a:r>
              <a:rPr sz="2000" spc="-20" dirty="0">
                <a:solidFill>
                  <a:srgbClr val="262626"/>
                </a:solidFill>
                <a:latin typeface="Calibri"/>
                <a:cs typeface="Calibri"/>
              </a:rPr>
              <a:t>ANTEDOTUM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identify</a:t>
            </a:r>
            <a:r>
              <a:rPr sz="2000" spc="-1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job- 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related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stress</a:t>
            </a:r>
            <a:r>
              <a:rPr sz="2000" spc="-12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triggers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23218" y="997371"/>
            <a:ext cx="6842125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Research</a:t>
            </a:r>
            <a:r>
              <a:rPr spc="-600" dirty="0"/>
              <a:t> </a:t>
            </a:r>
            <a:r>
              <a:rPr spc="5" dirty="0"/>
              <a:t>Methods</a:t>
            </a:r>
          </a:p>
        </p:txBody>
      </p:sp>
      <p:sp>
        <p:nvSpPr>
          <p:cNvPr id="8" name="object 8"/>
          <p:cNvSpPr/>
          <p:nvPr/>
        </p:nvSpPr>
        <p:spPr>
          <a:xfrm>
            <a:off x="15299042" y="0"/>
            <a:ext cx="2988955" cy="2387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3364" y="8046970"/>
            <a:ext cx="2504640" cy="22519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92385" y="7182678"/>
            <a:ext cx="3048635" cy="215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i="1" spc="-245" dirty="0">
                <a:solidFill>
                  <a:srgbClr val="262626"/>
                </a:solidFill>
                <a:latin typeface="Cambria"/>
                <a:cs typeface="Cambria"/>
              </a:rPr>
              <a:t>Data</a:t>
            </a:r>
            <a:r>
              <a:rPr sz="3600" i="1" spc="2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3600" i="1" spc="-210" dirty="0">
                <a:solidFill>
                  <a:srgbClr val="262626"/>
                </a:solidFill>
                <a:latin typeface="Cambria"/>
                <a:cs typeface="Cambria"/>
              </a:rPr>
              <a:t>Collection</a:t>
            </a:r>
            <a:endParaRPr sz="3600">
              <a:latin typeface="Cambria"/>
              <a:cs typeface="Cambria"/>
            </a:endParaRPr>
          </a:p>
          <a:p>
            <a:pPr marL="12065" marR="5080" indent="-635" algn="ctr">
              <a:lnSpc>
                <a:spcPct val="113100"/>
              </a:lnSpc>
              <a:spcBef>
                <a:spcPts val="1565"/>
              </a:spcBef>
            </a:pPr>
            <a:r>
              <a:rPr sz="2000" spc="-5" dirty="0">
                <a:solidFill>
                  <a:srgbClr val="262626"/>
                </a:solidFill>
                <a:latin typeface="Calibri"/>
                <a:cs typeface="Calibri"/>
              </a:rPr>
              <a:t>Gather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information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 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absenteeism,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chronic</a:t>
            </a:r>
            <a:r>
              <a:rPr sz="2000" spc="-1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illness, 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performance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issues,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 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turnover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rates.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45837" y="7182678"/>
            <a:ext cx="3065780" cy="215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i="1" spc="-245" dirty="0">
                <a:solidFill>
                  <a:srgbClr val="262626"/>
                </a:solidFill>
                <a:latin typeface="Cambria"/>
                <a:cs typeface="Cambria"/>
              </a:rPr>
              <a:t>Interviews</a:t>
            </a:r>
            <a:endParaRPr sz="3600">
              <a:latin typeface="Cambria"/>
              <a:cs typeface="Cambria"/>
            </a:endParaRPr>
          </a:p>
          <a:p>
            <a:pPr marL="12700" marR="5080" indent="-635" algn="ctr">
              <a:lnSpc>
                <a:spcPct val="113100"/>
              </a:lnSpc>
              <a:spcBef>
                <a:spcPts val="1565"/>
              </a:spcBef>
            </a:pP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Gain </a:t>
            </a:r>
            <a:r>
              <a:rPr sz="2000" spc="35" dirty="0">
                <a:solidFill>
                  <a:srgbClr val="262626"/>
                </a:solidFill>
                <a:latin typeface="Calibri"/>
                <a:cs typeface="Calibri"/>
              </a:rPr>
              <a:t>access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existing 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attitudes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on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stress triggers</a:t>
            </a:r>
            <a:r>
              <a:rPr sz="2000" spc="-2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in 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workplace</a:t>
            </a:r>
            <a:r>
              <a:rPr sz="2000" spc="-12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  <a:p>
            <a:pPr marR="42545" algn="ctr">
              <a:lnSpc>
                <a:spcPct val="100000"/>
              </a:lnSpc>
              <a:spcBef>
                <a:spcPts val="315"/>
              </a:spcBef>
            </a:pP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work-life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balance.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Slide 14">
            <a:hlinkClick r:id="" action="ppaction://media"/>
            <a:extLst>
              <a:ext uri="{FF2B5EF4-FFF2-40B4-BE49-F238E27FC236}">
                <a16:creationId xmlns:a16="http://schemas.microsoft.com/office/drawing/2014/main" id="{A4D000A3-DC42-4B99-A960-14347CA9D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7999" cy="1028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Evaluation</a:t>
            </a:r>
            <a:r>
              <a:rPr spc="-575" dirty="0"/>
              <a:t> </a:t>
            </a:r>
            <a:r>
              <a:rPr spc="55" dirty="0"/>
              <a:t>Components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89133" y="3826937"/>
            <a:ext cx="6376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1" spc="-310" dirty="0">
                <a:solidFill>
                  <a:srgbClr val="262626"/>
                </a:solidFill>
                <a:latin typeface="Cambria"/>
                <a:cs typeface="Cambria"/>
              </a:rPr>
              <a:t>Stress </a:t>
            </a:r>
            <a:r>
              <a:rPr sz="4500" i="1" spc="-295" dirty="0">
                <a:solidFill>
                  <a:srgbClr val="262626"/>
                </a:solidFill>
                <a:latin typeface="Cambria"/>
                <a:cs typeface="Cambria"/>
              </a:rPr>
              <a:t>Reduction </a:t>
            </a:r>
            <a:r>
              <a:rPr sz="4500" i="1" spc="-240" dirty="0">
                <a:solidFill>
                  <a:srgbClr val="262626"/>
                </a:solidFill>
                <a:latin typeface="Cambria"/>
                <a:cs typeface="Cambria"/>
              </a:rPr>
              <a:t>Pilot</a:t>
            </a:r>
            <a:r>
              <a:rPr sz="4500" i="1" spc="-60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500" i="1" spc="-425" dirty="0">
                <a:solidFill>
                  <a:srgbClr val="262626"/>
                </a:solidFill>
                <a:latin typeface="Cambria"/>
                <a:cs typeface="Cambria"/>
              </a:rPr>
              <a:t>Program</a:t>
            </a:r>
            <a:endParaRPr sz="45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1847" y="5870733"/>
            <a:ext cx="5511800" cy="1010285"/>
          </a:xfrm>
          <a:prstGeom prst="rect">
            <a:avLst/>
          </a:prstGeom>
          <a:solidFill>
            <a:srgbClr val="D5BEB6"/>
          </a:solidFill>
        </p:spPr>
        <p:txBody>
          <a:bodyPr vert="horz" wrap="square" lIns="0" tIns="3098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440"/>
              </a:spcBef>
            </a:pP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Comparative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262626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83770" y="5870733"/>
            <a:ext cx="2522220" cy="1010285"/>
          </a:xfrm>
          <a:prstGeom prst="rect">
            <a:avLst/>
          </a:prstGeom>
          <a:solidFill>
            <a:srgbClr val="D5BEB6"/>
          </a:solidFill>
        </p:spPr>
        <p:txBody>
          <a:bodyPr vert="horz" wrap="square" lIns="0" tIns="309880" rIns="0" bIns="0" rtlCol="0">
            <a:spAutoFit/>
          </a:bodyPr>
          <a:lstStyle/>
          <a:p>
            <a:pPr marL="502284">
              <a:lnSpc>
                <a:spcPct val="100000"/>
              </a:lnSpc>
              <a:spcBef>
                <a:spcPts val="2440"/>
              </a:spcBef>
            </a:pPr>
            <a:r>
              <a:rPr sz="2400" spc="70" dirty="0">
                <a:solidFill>
                  <a:srgbClr val="262626"/>
                </a:solidFill>
                <a:latin typeface="Calibri"/>
                <a:cs typeface="Calibri"/>
              </a:rPr>
              <a:t>Logic</a:t>
            </a:r>
            <a:r>
              <a:rPr sz="2400" spc="-7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62626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12561" y="5870733"/>
            <a:ext cx="5511800" cy="1010285"/>
          </a:xfrm>
          <a:prstGeom prst="rect">
            <a:avLst/>
          </a:prstGeom>
          <a:solidFill>
            <a:srgbClr val="D5BEB6"/>
          </a:solidFill>
        </p:spPr>
        <p:txBody>
          <a:bodyPr vert="horz" wrap="square" lIns="0" tIns="3098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440"/>
              </a:spcBef>
            </a:pP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Credible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Evidence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26183" y="7305213"/>
            <a:ext cx="5511800" cy="1010285"/>
          </a:xfrm>
          <a:prstGeom prst="rect">
            <a:avLst/>
          </a:prstGeom>
          <a:solidFill>
            <a:srgbClr val="D5BEB6"/>
          </a:solidFill>
        </p:spPr>
        <p:txBody>
          <a:bodyPr vert="horz" wrap="square" lIns="0" tIns="3098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440"/>
              </a:spcBef>
            </a:pPr>
            <a:r>
              <a:rPr sz="2400" spc="60" dirty="0">
                <a:solidFill>
                  <a:srgbClr val="262626"/>
                </a:solidFill>
                <a:latin typeface="Calibri"/>
                <a:cs typeface="Calibri"/>
              </a:rPr>
              <a:t>Justify</a:t>
            </a:r>
            <a:r>
              <a:rPr sz="24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262626"/>
                </a:solidFill>
                <a:latin typeface="Calibri"/>
                <a:cs typeface="Calibri"/>
              </a:rPr>
              <a:t>Conclusions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48224" y="7305213"/>
            <a:ext cx="5511800" cy="1010285"/>
          </a:xfrm>
          <a:prstGeom prst="rect">
            <a:avLst/>
          </a:prstGeom>
          <a:solidFill>
            <a:srgbClr val="D5BEB6"/>
          </a:solidFill>
        </p:spPr>
        <p:txBody>
          <a:bodyPr vert="horz" wrap="square" lIns="0" tIns="309880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2440"/>
              </a:spcBef>
            </a:pPr>
            <a:r>
              <a:rPr sz="2400" spc="30" dirty="0">
                <a:solidFill>
                  <a:srgbClr val="262626"/>
                </a:solidFill>
                <a:latin typeface="Calibri"/>
                <a:cs typeface="Calibri"/>
              </a:rPr>
              <a:t>Ensure </a:t>
            </a:r>
            <a:r>
              <a:rPr sz="2400" spc="15" dirty="0">
                <a:solidFill>
                  <a:srgbClr val="262626"/>
                </a:solidFill>
                <a:latin typeface="Calibri"/>
                <a:cs typeface="Calibri"/>
              </a:rPr>
              <a:t>Use </a:t>
            </a:r>
            <a:r>
              <a:rPr sz="24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400" spc="35" dirty="0">
                <a:solidFill>
                  <a:srgbClr val="262626"/>
                </a:solidFill>
                <a:latin typeface="Calibri"/>
                <a:cs typeface="Calibri"/>
              </a:rPr>
              <a:t>Evaluation</a:t>
            </a:r>
            <a:r>
              <a:rPr sz="2400" spc="-3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262626"/>
                </a:solidFill>
                <a:latin typeface="Calibri"/>
                <a:cs typeface="Calibri"/>
              </a:rPr>
              <a:t>Findings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8736" y="1050962"/>
            <a:ext cx="956310" cy="0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0" y="0"/>
                </a:moveTo>
                <a:lnTo>
                  <a:pt x="956254" y="0"/>
                </a:lnTo>
              </a:path>
            </a:pathLst>
          </a:custGeom>
          <a:ln w="44518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1140" y="1073221"/>
            <a:ext cx="0" cy="860425"/>
          </a:xfrm>
          <a:custGeom>
            <a:avLst/>
            <a:gdLst/>
            <a:ahLst/>
            <a:cxnLst/>
            <a:rect l="l" t="t" r="r" b="b"/>
            <a:pathLst>
              <a:path h="860425">
                <a:moveTo>
                  <a:pt x="0" y="0"/>
                </a:moveTo>
                <a:lnTo>
                  <a:pt x="0" y="859850"/>
                </a:lnTo>
              </a:path>
            </a:pathLst>
          </a:custGeom>
          <a:ln w="44809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36" y="1955967"/>
            <a:ext cx="956310" cy="0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0" y="0"/>
                </a:moveTo>
                <a:lnTo>
                  <a:pt x="956254" y="0"/>
                </a:lnTo>
              </a:path>
            </a:pathLst>
          </a:custGeom>
          <a:ln w="45790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62109" y="1073651"/>
            <a:ext cx="0" cy="859790"/>
          </a:xfrm>
          <a:custGeom>
            <a:avLst/>
            <a:gdLst/>
            <a:ahLst/>
            <a:cxnLst/>
            <a:rect l="l" t="t" r="r" b="b"/>
            <a:pathLst>
              <a:path h="859789">
                <a:moveTo>
                  <a:pt x="0" y="0"/>
                </a:moveTo>
                <a:lnTo>
                  <a:pt x="0" y="859181"/>
                </a:lnTo>
              </a:path>
            </a:pathLst>
          </a:custGeom>
          <a:ln w="45763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Slide 15">
            <a:hlinkClick r:id="" action="ppaction://media"/>
            <a:extLst>
              <a:ext uri="{FF2B5EF4-FFF2-40B4-BE49-F238E27FC236}">
                <a16:creationId xmlns:a16="http://schemas.microsoft.com/office/drawing/2014/main" id="{134B7A1D-E4D4-46EB-8A25-E271084D4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294" y="148146"/>
            <a:ext cx="1056690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5" dirty="0"/>
              <a:t>REFER</a:t>
            </a:r>
            <a:r>
              <a:rPr lang="en-US" spc="-245" dirty="0"/>
              <a:t>E</a:t>
            </a:r>
            <a:r>
              <a:rPr spc="-245" dirty="0"/>
              <a:t>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295" y="3313912"/>
            <a:ext cx="15479394" cy="499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262626"/>
                </a:solidFill>
                <a:latin typeface="Calibri"/>
                <a:cs typeface="Calibri"/>
              </a:rPr>
              <a:t>Antedotum. </a:t>
            </a:r>
            <a:r>
              <a:rPr sz="2600" spc="-35" dirty="0">
                <a:solidFill>
                  <a:srgbClr val="262626"/>
                </a:solidFill>
                <a:latin typeface="Calibri"/>
                <a:cs typeface="Calibri"/>
              </a:rPr>
              <a:t>(2020).</a:t>
            </a:r>
            <a:r>
              <a:rPr sz="2600" spc="-14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10" dirty="0">
                <a:solidFill>
                  <a:srgbClr val="262626"/>
                </a:solidFill>
                <a:latin typeface="Calibri"/>
                <a:cs typeface="Calibri"/>
                <a:hlinkClick r:id="rId4"/>
              </a:rPr>
              <a:t>https://antedotum.com/pages/why-antedotum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00" dirty="0">
              <a:latin typeface="Calibri"/>
              <a:cs typeface="Calibri"/>
            </a:endParaRPr>
          </a:p>
          <a:p>
            <a:pPr marL="12700" marR="3617595">
              <a:lnSpc>
                <a:spcPct val="115399"/>
              </a:lnSpc>
            </a:pPr>
            <a:r>
              <a:rPr sz="2600" spc="55" dirty="0">
                <a:solidFill>
                  <a:srgbClr val="262626"/>
                </a:solidFill>
                <a:latin typeface="Calibri"/>
                <a:cs typeface="Calibri"/>
              </a:rPr>
              <a:t>CDC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(2017,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35" dirty="0">
                <a:solidFill>
                  <a:srgbClr val="262626"/>
                </a:solidFill>
                <a:latin typeface="Calibri"/>
                <a:cs typeface="Calibri"/>
              </a:rPr>
              <a:t>Sept.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15).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62626"/>
                </a:solidFill>
                <a:latin typeface="Calibri"/>
                <a:cs typeface="Calibri"/>
              </a:rPr>
              <a:t>Gateway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Health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40" dirty="0">
                <a:solidFill>
                  <a:srgbClr val="262626"/>
                </a:solidFill>
                <a:latin typeface="Calibri"/>
                <a:cs typeface="Calibri"/>
              </a:rPr>
              <a:t>Communication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65" dirty="0">
                <a:solidFill>
                  <a:srgbClr val="262626"/>
                </a:solidFill>
                <a:latin typeface="Calibri"/>
                <a:cs typeface="Calibri"/>
              </a:rPr>
              <a:t>Social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62626"/>
                </a:solidFill>
                <a:latin typeface="Calibri"/>
                <a:cs typeface="Calibri"/>
              </a:rPr>
              <a:t>Marketing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Practice.  </a:t>
            </a:r>
            <a:r>
              <a:rPr sz="2600" spc="20" dirty="0">
                <a:solidFill>
                  <a:srgbClr val="262626"/>
                </a:solidFill>
                <a:latin typeface="Calibri"/>
                <a:cs typeface="Calibri"/>
                <a:hlinkClick r:id="rId5"/>
              </a:rPr>
              <a:t>https://www.cancer.gov/publications/health-communication/pink-book.pdf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50" dirty="0">
              <a:latin typeface="Calibri"/>
              <a:cs typeface="Calibri"/>
            </a:endParaRPr>
          </a:p>
          <a:p>
            <a:pPr marL="12700" marR="5080">
              <a:lnSpc>
                <a:spcPct val="115399"/>
              </a:lnSpc>
            </a:pPr>
            <a:r>
              <a:rPr sz="2600" spc="40" dirty="0">
                <a:solidFill>
                  <a:srgbClr val="262626"/>
                </a:solidFill>
                <a:latin typeface="Calibri"/>
                <a:cs typeface="Calibri"/>
              </a:rPr>
              <a:t>Prochaska,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80" dirty="0">
                <a:solidFill>
                  <a:srgbClr val="262626"/>
                </a:solidFill>
                <a:latin typeface="Calibri"/>
                <a:cs typeface="Calibri"/>
              </a:rPr>
              <a:t>J.O.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40" dirty="0">
                <a:solidFill>
                  <a:srgbClr val="262626"/>
                </a:solidFill>
                <a:latin typeface="Calibri"/>
                <a:cs typeface="Calibri"/>
              </a:rPr>
              <a:t>Prochaska,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262626"/>
                </a:solidFill>
                <a:latin typeface="Calibri"/>
                <a:cs typeface="Calibri"/>
              </a:rPr>
              <a:t>J.M.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(2014).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Transtheoretical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45" dirty="0">
                <a:solidFill>
                  <a:srgbClr val="262626"/>
                </a:solidFill>
                <a:latin typeface="Calibri"/>
                <a:cs typeface="Calibri"/>
              </a:rPr>
              <a:t>Model.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Health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30" dirty="0">
                <a:solidFill>
                  <a:srgbClr val="262626"/>
                </a:solidFill>
                <a:latin typeface="Calibri"/>
                <a:cs typeface="Calibri"/>
              </a:rPr>
              <a:t>Promotion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35" dirty="0">
                <a:solidFill>
                  <a:srgbClr val="262626"/>
                </a:solidFill>
                <a:latin typeface="Calibri"/>
                <a:cs typeface="Calibri"/>
              </a:rPr>
              <a:t>in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262626"/>
                </a:solidFill>
                <a:latin typeface="Calibri"/>
                <a:cs typeface="Calibri"/>
              </a:rPr>
              <a:t>Workplace.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0" dirty="0">
                <a:solidFill>
                  <a:srgbClr val="262626"/>
                </a:solidFill>
                <a:latin typeface="Calibri"/>
                <a:cs typeface="Calibri"/>
              </a:rPr>
              <a:t>Troy,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175" dirty="0">
                <a:solidFill>
                  <a:srgbClr val="262626"/>
                </a:solidFill>
                <a:latin typeface="Calibri"/>
                <a:cs typeface="Calibri"/>
              </a:rPr>
              <a:t>MI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70" dirty="0">
                <a:solidFill>
                  <a:srgbClr val="262626"/>
                </a:solidFill>
                <a:latin typeface="Calibri"/>
                <a:cs typeface="Calibri"/>
              </a:rPr>
              <a:t>:  </a:t>
            </a:r>
            <a:r>
              <a:rPr sz="2600" spc="10" dirty="0">
                <a:solidFill>
                  <a:srgbClr val="262626"/>
                </a:solidFill>
                <a:latin typeface="Calibri"/>
                <a:cs typeface="Calibri"/>
              </a:rPr>
              <a:t>American </a:t>
            </a:r>
            <a:r>
              <a:rPr sz="2600" spc="80" dirty="0">
                <a:solidFill>
                  <a:srgbClr val="262626"/>
                </a:solidFill>
                <a:latin typeface="Calibri"/>
                <a:cs typeface="Calibri"/>
              </a:rPr>
              <a:t>Journal </a:t>
            </a:r>
            <a:r>
              <a:rPr sz="26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Health</a:t>
            </a:r>
            <a:r>
              <a:rPr sz="2600" spc="-3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Promotion.</a:t>
            </a:r>
            <a:endParaRPr sz="2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50" dirty="0">
              <a:latin typeface="Calibri"/>
              <a:cs typeface="Calibri"/>
            </a:endParaRPr>
          </a:p>
          <a:p>
            <a:pPr marL="12700" marR="408305">
              <a:lnSpc>
                <a:spcPct val="115399"/>
              </a:lnSpc>
            </a:pPr>
            <a:r>
              <a:rPr sz="2600" spc="35" dirty="0">
                <a:solidFill>
                  <a:srgbClr val="262626"/>
                </a:solidFill>
                <a:latin typeface="Calibri"/>
                <a:cs typeface="Calibri"/>
              </a:rPr>
              <a:t>Radulovic,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30" dirty="0">
                <a:solidFill>
                  <a:srgbClr val="262626"/>
                </a:solidFill>
                <a:latin typeface="Calibri"/>
                <a:cs typeface="Calibri"/>
              </a:rPr>
              <a:t>A.H.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</a:rPr>
              <a:t>(2017)</a:t>
            </a:r>
            <a:r>
              <a:rPr lang="en-US" sz="2600" spc="-65" dirty="0">
                <a:solidFill>
                  <a:srgbClr val="262626"/>
                </a:solidFill>
                <a:latin typeface="Calibri"/>
                <a:cs typeface="Calibri"/>
              </a:rPr>
              <a:t>. </a:t>
            </a:r>
            <a:r>
              <a:rPr sz="2600" spc="50" dirty="0">
                <a:solidFill>
                  <a:srgbClr val="262626"/>
                </a:solidFill>
                <a:latin typeface="Calibri"/>
                <a:cs typeface="Calibri"/>
              </a:rPr>
              <a:t>Step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35" dirty="0">
                <a:solidFill>
                  <a:srgbClr val="262626"/>
                </a:solidFill>
                <a:latin typeface="Calibri"/>
                <a:cs typeface="Calibri"/>
              </a:rPr>
              <a:t>by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262626"/>
                </a:solidFill>
                <a:latin typeface="Calibri"/>
                <a:cs typeface="Calibri"/>
              </a:rPr>
              <a:t>Step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Procedures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5" dirty="0">
                <a:solidFill>
                  <a:srgbClr val="262626"/>
                </a:solidFill>
                <a:latin typeface="Calibri"/>
                <a:cs typeface="Calibri"/>
              </a:rPr>
              <a:t>Tools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5" dirty="0">
                <a:solidFill>
                  <a:srgbClr val="262626"/>
                </a:solidFill>
                <a:latin typeface="Calibri"/>
                <a:cs typeface="Calibri"/>
              </a:rPr>
              <a:t>to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30" dirty="0">
                <a:solidFill>
                  <a:srgbClr val="262626"/>
                </a:solidFill>
                <a:latin typeface="Calibri"/>
                <a:cs typeface="Calibri"/>
              </a:rPr>
              <a:t>Reduce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-50" dirty="0">
                <a:solidFill>
                  <a:srgbClr val="262626"/>
                </a:solidFill>
                <a:latin typeface="Calibri"/>
                <a:cs typeface="Calibri"/>
              </a:rPr>
              <a:t>Work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0" dirty="0">
                <a:solidFill>
                  <a:srgbClr val="262626"/>
                </a:solidFill>
                <a:latin typeface="Calibri"/>
                <a:cs typeface="Calibri"/>
              </a:rPr>
              <a:t>Related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25" dirty="0">
                <a:solidFill>
                  <a:srgbClr val="262626"/>
                </a:solidFill>
                <a:latin typeface="Calibri"/>
                <a:cs typeface="Calibri"/>
              </a:rPr>
              <a:t>Stress.</a:t>
            </a:r>
            <a:r>
              <a:rPr sz="26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40" dirty="0">
                <a:solidFill>
                  <a:srgbClr val="262626"/>
                </a:solidFill>
                <a:latin typeface="Calibri"/>
                <a:cs typeface="Calibri"/>
              </a:rPr>
              <a:t>Occupational</a:t>
            </a:r>
            <a:r>
              <a:rPr sz="2600" spc="-6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600" spc="15" dirty="0">
                <a:solidFill>
                  <a:srgbClr val="262626"/>
                </a:solidFill>
                <a:latin typeface="Calibri"/>
                <a:cs typeface="Calibri"/>
              </a:rPr>
              <a:t>Health.  </a:t>
            </a:r>
            <a:r>
              <a:rPr sz="2600" spc="20" dirty="0">
                <a:solidFill>
                  <a:srgbClr val="262626"/>
                </a:solidFill>
                <a:latin typeface="Calibri"/>
                <a:cs typeface="Calibri"/>
                <a:hlinkClick r:id="rId6"/>
              </a:rPr>
              <a:t>[PDF]</a:t>
            </a:r>
            <a:r>
              <a:rPr sz="2600" spc="-70" dirty="0">
                <a:solidFill>
                  <a:srgbClr val="262626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2600" spc="-10" dirty="0">
                <a:solidFill>
                  <a:srgbClr val="262626"/>
                </a:solidFill>
                <a:latin typeface="Calibri"/>
                <a:cs typeface="Calibri"/>
                <a:hlinkClick r:id="rId6"/>
              </a:rPr>
              <a:t>https://pdfs.semanticscholar.org/25fd/4bd2c33a6303956da30e5ef6cd8e90f1198b.pdf?</a:t>
            </a: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-55" dirty="0">
                <a:solidFill>
                  <a:srgbClr val="262626"/>
                </a:solidFill>
                <a:latin typeface="Calibri"/>
                <a:cs typeface="Calibri"/>
                <a:hlinkClick r:id="rId6"/>
              </a:rPr>
              <a:t>_ga=2.111436609.492537931.1615484907-557784856.1615484907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4" name="Slide 16">
            <a:hlinkClick r:id="" action="ppaction://media"/>
            <a:extLst>
              <a:ext uri="{FF2B5EF4-FFF2-40B4-BE49-F238E27FC236}">
                <a16:creationId xmlns:a16="http://schemas.microsoft.com/office/drawing/2014/main" id="{F67B229A-6E61-4D20-9AB3-D05089412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2092" y="1212127"/>
            <a:ext cx="2995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spc="-90" dirty="0">
                <a:latin typeface="Cambria"/>
                <a:cs typeface="Cambria"/>
              </a:rPr>
              <a:t>An </a:t>
            </a:r>
            <a:r>
              <a:rPr sz="3000" i="1" spc="-215" dirty="0">
                <a:latin typeface="Cambria"/>
                <a:cs typeface="Cambria"/>
              </a:rPr>
              <a:t>Investment </a:t>
            </a:r>
            <a:r>
              <a:rPr sz="3000" i="1" spc="-145" dirty="0">
                <a:latin typeface="Cambria"/>
                <a:cs typeface="Cambria"/>
              </a:rPr>
              <a:t>in</a:t>
            </a:r>
            <a:r>
              <a:rPr sz="3000" i="1" spc="-85" dirty="0">
                <a:latin typeface="Cambria"/>
                <a:cs typeface="Cambria"/>
              </a:rPr>
              <a:t> </a:t>
            </a:r>
            <a:r>
              <a:rPr sz="3000" i="1" spc="-200" dirty="0">
                <a:latin typeface="Cambria"/>
                <a:cs typeface="Cambria"/>
              </a:rPr>
              <a:t>You</a:t>
            </a:r>
            <a:endParaRPr sz="3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81594" y="2419033"/>
            <a:ext cx="7245984" cy="50020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7650"/>
              </a:lnSpc>
              <a:spcBef>
                <a:spcPts val="480"/>
              </a:spcBef>
            </a:pPr>
            <a:r>
              <a:rPr sz="6400" spc="-270" dirty="0">
                <a:solidFill>
                  <a:srgbClr val="262626"/>
                </a:solidFill>
                <a:latin typeface="Calibri"/>
                <a:cs typeface="Calibri"/>
              </a:rPr>
              <a:t>"</a:t>
            </a:r>
            <a:r>
              <a:rPr sz="6500" spc="-270" dirty="0">
                <a:solidFill>
                  <a:srgbClr val="262626"/>
                </a:solidFill>
                <a:latin typeface="Lucida Sans Unicode"/>
                <a:cs typeface="Lucida Sans Unicode"/>
              </a:rPr>
              <a:t>Happiness</a:t>
            </a:r>
            <a:r>
              <a:rPr sz="6500" spc="-830" dirty="0">
                <a:solidFill>
                  <a:srgbClr val="262626"/>
                </a:solidFill>
                <a:latin typeface="Lucida Sans Unicode"/>
                <a:cs typeface="Lucida Sans Unicode"/>
              </a:rPr>
              <a:t> </a:t>
            </a:r>
            <a:r>
              <a:rPr sz="6500" spc="-335" dirty="0">
                <a:solidFill>
                  <a:srgbClr val="262626"/>
                </a:solidFill>
                <a:latin typeface="Lucida Sans Unicode"/>
                <a:cs typeface="Lucida Sans Unicode"/>
              </a:rPr>
              <a:t>through  </a:t>
            </a:r>
            <a:r>
              <a:rPr sz="6500" spc="-300" dirty="0">
                <a:solidFill>
                  <a:srgbClr val="262626"/>
                </a:solidFill>
                <a:latin typeface="Lucida Sans Unicode"/>
                <a:cs typeface="Lucida Sans Unicode"/>
              </a:rPr>
              <a:t>healing</a:t>
            </a:r>
            <a:r>
              <a:rPr sz="6400" spc="-300" dirty="0">
                <a:solidFill>
                  <a:srgbClr val="262626"/>
                </a:solidFill>
                <a:latin typeface="Calibri"/>
                <a:cs typeface="Calibri"/>
              </a:rPr>
              <a:t>."</a:t>
            </a:r>
            <a:endParaRPr sz="6400" dirty="0">
              <a:latin typeface="Calibri"/>
              <a:cs typeface="Calibri"/>
            </a:endParaRPr>
          </a:p>
          <a:p>
            <a:pPr marL="12700" marR="1741805">
              <a:lnSpc>
                <a:spcPts val="7650"/>
              </a:lnSpc>
            </a:pPr>
            <a:r>
              <a:rPr sz="6400" spc="-165" dirty="0">
                <a:solidFill>
                  <a:srgbClr val="262626"/>
                </a:solidFill>
                <a:latin typeface="Calibri"/>
                <a:cs typeface="Calibri"/>
              </a:rPr>
              <a:t>~</a:t>
            </a:r>
            <a:r>
              <a:rPr sz="6500" spc="-165" dirty="0">
                <a:solidFill>
                  <a:srgbClr val="262626"/>
                </a:solidFill>
                <a:latin typeface="Lucida Sans Unicode"/>
                <a:cs typeface="Lucida Sans Unicode"/>
              </a:rPr>
              <a:t>Karina </a:t>
            </a:r>
            <a:r>
              <a:rPr lang="en-US" sz="6500" spc="-165" dirty="0">
                <a:solidFill>
                  <a:srgbClr val="262626"/>
                </a:solidFill>
                <a:latin typeface="Lucida Sans Unicode"/>
                <a:cs typeface="Lucida Sans Unicode"/>
              </a:rPr>
              <a:t>Perez</a:t>
            </a:r>
            <a:r>
              <a:rPr sz="6500" spc="-165" dirty="0">
                <a:solidFill>
                  <a:srgbClr val="262626"/>
                </a:solidFill>
                <a:latin typeface="Lucida Sans Unicode"/>
                <a:cs typeface="Lucida Sans Unicode"/>
              </a:rPr>
              <a:t> Marconi</a:t>
            </a:r>
            <a:r>
              <a:rPr sz="6400" spc="-155" dirty="0">
                <a:solidFill>
                  <a:srgbClr val="262626"/>
                </a:solidFill>
                <a:latin typeface="Calibri"/>
                <a:cs typeface="Calibri"/>
              </a:rPr>
              <a:t>,  </a:t>
            </a:r>
            <a:r>
              <a:rPr sz="6500" spc="-35" dirty="0">
                <a:solidFill>
                  <a:srgbClr val="262626"/>
                </a:solidFill>
                <a:latin typeface="Lucida Sans Unicode"/>
                <a:cs typeface="Lucida Sans Unicode"/>
              </a:rPr>
              <a:t>Founder</a:t>
            </a:r>
            <a:r>
              <a:rPr sz="6400" spc="-35" dirty="0">
                <a:solidFill>
                  <a:srgbClr val="262626"/>
                </a:solidFill>
                <a:latin typeface="Calibri"/>
                <a:cs typeface="Calibri"/>
              </a:rPr>
              <a:t>/</a:t>
            </a:r>
            <a:r>
              <a:rPr sz="6500" spc="-35" dirty="0">
                <a:solidFill>
                  <a:srgbClr val="262626"/>
                </a:solidFill>
                <a:latin typeface="Lucida Sans Unicode"/>
                <a:cs typeface="Lucida Sans Unicode"/>
              </a:rPr>
              <a:t>CEO</a:t>
            </a:r>
            <a:endParaRPr sz="65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97182" y="2860651"/>
            <a:ext cx="3686175" cy="5095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BE4390E6-42B3-46DD-A5E1-20DB0FF8D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8406" y="1587204"/>
            <a:ext cx="448818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>
                <a:latin typeface="Lucida Sans Unicode"/>
                <a:cs typeface="Lucida Sans Unicode"/>
              </a:rPr>
              <a:t>Health</a:t>
            </a:r>
            <a:r>
              <a:rPr spc="-850" dirty="0">
                <a:latin typeface="Lucida Sans Unicode"/>
                <a:cs typeface="Lucida Sans Unicode"/>
              </a:rPr>
              <a:t> </a:t>
            </a:r>
            <a:r>
              <a:rPr spc="-280" dirty="0">
                <a:latin typeface="Lucida Sans Unicode"/>
                <a:cs typeface="Lucida Sans Unicode"/>
              </a:rPr>
              <a:t>Issue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82200" y="3938883"/>
            <a:ext cx="6331585" cy="5193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0100" algn="l"/>
                <a:tab pos="2627630" algn="l"/>
              </a:tabLst>
            </a:pPr>
            <a:r>
              <a:rPr lang="en-US" sz="3200" b="1" spc="25" dirty="0">
                <a:solidFill>
                  <a:srgbClr val="262626"/>
                </a:solidFill>
                <a:latin typeface="Cambria"/>
                <a:cs typeface="Cambria"/>
              </a:rPr>
              <a:t>E</a:t>
            </a:r>
            <a:r>
              <a:rPr sz="3200" b="1" spc="25" dirty="0">
                <a:solidFill>
                  <a:srgbClr val="262626"/>
                </a:solidFill>
                <a:latin typeface="Cambria"/>
                <a:cs typeface="Cambria"/>
              </a:rPr>
              <a:t>vidence</a:t>
            </a:r>
            <a:r>
              <a:rPr lang="en-US" sz="3200" b="1" spc="2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3200" b="1" spc="225" dirty="0">
                <a:solidFill>
                  <a:srgbClr val="262626"/>
                </a:solidFill>
                <a:latin typeface="Cambria"/>
                <a:cs typeface="Cambria"/>
              </a:rPr>
              <a:t>of</a:t>
            </a:r>
            <a:r>
              <a:rPr lang="en-US" sz="3200" b="1" spc="22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3200" b="1" spc="25" dirty="0">
                <a:solidFill>
                  <a:srgbClr val="262626"/>
                </a:solidFill>
                <a:latin typeface="Cambria"/>
                <a:cs typeface="Cambria"/>
              </a:rPr>
              <a:t>Need</a:t>
            </a:r>
            <a:endParaRPr sz="3200" dirty="0">
              <a:latin typeface="Cambria"/>
              <a:cs typeface="Cambria"/>
            </a:endParaRPr>
          </a:p>
          <a:p>
            <a:pPr marL="12700" marR="24765">
              <a:lnSpc>
                <a:spcPct val="114599"/>
              </a:lnSpc>
              <a:spcBef>
                <a:spcPts val="2960"/>
              </a:spcBef>
            </a:pP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2000" spc="35" dirty="0">
                <a:solidFill>
                  <a:srgbClr val="262626"/>
                </a:solidFill>
                <a:latin typeface="Calibri"/>
                <a:cs typeface="Calibri"/>
              </a:rPr>
              <a:t>has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been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identified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as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leading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health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concern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for 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employees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000" spc="-20" dirty="0">
                <a:solidFill>
                  <a:srgbClr val="262626"/>
                </a:solidFill>
                <a:latin typeface="Calibri"/>
                <a:cs typeface="Calibri"/>
              </a:rPr>
              <a:t>ANTEDOTUM.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Risk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factors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stem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from the  remote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business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structure.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They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include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262626"/>
                </a:solidFill>
                <a:latin typeface="Calibri"/>
                <a:cs typeface="Calibri"/>
              </a:rPr>
              <a:t>lack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definition</a:t>
            </a:r>
            <a:r>
              <a:rPr sz="20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work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hours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conflicting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35" dirty="0">
                <a:solidFill>
                  <a:srgbClr val="262626"/>
                </a:solidFill>
                <a:latin typeface="Calibri"/>
                <a:cs typeface="Calibri"/>
              </a:rPr>
              <a:t>demands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from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work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home.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25"/>
              </a:spcBef>
              <a:tabLst>
                <a:tab pos="1829435" algn="l"/>
                <a:tab pos="2386965" algn="l"/>
              </a:tabLst>
            </a:pPr>
            <a:r>
              <a:rPr lang="en-US" sz="3200" b="1" spc="55" dirty="0">
                <a:solidFill>
                  <a:srgbClr val="262626"/>
                </a:solidFill>
                <a:latin typeface="Cambria"/>
                <a:cs typeface="Cambria"/>
              </a:rPr>
              <a:t>M</a:t>
            </a:r>
            <a:r>
              <a:rPr sz="3200" b="1" spc="55" dirty="0">
                <a:solidFill>
                  <a:srgbClr val="262626"/>
                </a:solidFill>
                <a:latin typeface="Cambria"/>
                <a:cs typeface="Cambria"/>
              </a:rPr>
              <a:t>ethods	</a:t>
            </a:r>
            <a:r>
              <a:rPr sz="3200" b="1" spc="225" dirty="0">
                <a:solidFill>
                  <a:srgbClr val="262626"/>
                </a:solidFill>
                <a:latin typeface="Cambria"/>
                <a:cs typeface="Cambria"/>
              </a:rPr>
              <a:t>of	</a:t>
            </a:r>
            <a:r>
              <a:rPr lang="en-US" sz="3200" b="1" spc="20" dirty="0">
                <a:solidFill>
                  <a:srgbClr val="262626"/>
                </a:solidFill>
                <a:latin typeface="Cambria"/>
                <a:cs typeface="Cambria"/>
              </a:rPr>
              <a:t>A</a:t>
            </a:r>
            <a:r>
              <a:rPr sz="3200" b="1" spc="20" dirty="0">
                <a:solidFill>
                  <a:srgbClr val="262626"/>
                </a:solidFill>
                <a:latin typeface="Cambria"/>
                <a:cs typeface="Cambria"/>
              </a:rPr>
              <a:t>ssessment</a:t>
            </a:r>
            <a:endParaRPr sz="3200" dirty="0">
              <a:latin typeface="Cambria"/>
              <a:cs typeface="Cambria"/>
            </a:endParaRPr>
          </a:p>
          <a:p>
            <a:pPr marL="12700" marR="5080">
              <a:lnSpc>
                <a:spcPct val="114599"/>
              </a:lnSpc>
              <a:spcBef>
                <a:spcPts val="2960"/>
              </a:spcBef>
            </a:pP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methods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assessment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000" spc="35" dirty="0">
                <a:solidFill>
                  <a:srgbClr val="262626"/>
                </a:solidFill>
                <a:latin typeface="Calibri"/>
                <a:cs typeface="Calibri"/>
              </a:rPr>
              <a:t>also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need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be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conducted  </a:t>
            </a:r>
            <a:r>
              <a:rPr sz="2000" spc="10" dirty="0">
                <a:solidFill>
                  <a:srgbClr val="262626"/>
                </a:solidFill>
                <a:latin typeface="Calibri"/>
                <a:cs typeface="Calibri"/>
              </a:rPr>
              <a:t>virtually. </a:t>
            </a:r>
            <a:r>
              <a:rPr sz="2000" spc="45" dirty="0">
                <a:solidFill>
                  <a:srgbClr val="262626"/>
                </a:solidFill>
                <a:latin typeface="Calibri"/>
                <a:cs typeface="Calibri"/>
              </a:rPr>
              <a:t>This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will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include: </a:t>
            </a:r>
            <a:r>
              <a:rPr sz="2000" spc="-65" dirty="0">
                <a:solidFill>
                  <a:srgbClr val="262626"/>
                </a:solidFill>
                <a:latin typeface="Calibri"/>
                <a:cs typeface="Calibri"/>
              </a:rPr>
              <a:t>1)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baseline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survey to </a:t>
            </a:r>
            <a:r>
              <a:rPr sz="2000" spc="30" dirty="0">
                <a:solidFill>
                  <a:srgbClr val="262626"/>
                </a:solidFill>
                <a:latin typeface="Calibri"/>
                <a:cs typeface="Calibri"/>
              </a:rPr>
              <a:t>assess 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existing</a:t>
            </a:r>
            <a:r>
              <a:rPr sz="20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knowledge,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behaviors,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262626"/>
                </a:solidFill>
                <a:latin typeface="Calibri"/>
                <a:cs typeface="Calibri"/>
              </a:rPr>
              <a:t>needs;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62626"/>
                </a:solidFill>
                <a:latin typeface="Calibri"/>
                <a:cs typeface="Calibri"/>
              </a:rPr>
              <a:t>2)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data</a:t>
            </a:r>
            <a:r>
              <a:rPr sz="20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262626"/>
                </a:solidFill>
                <a:latin typeface="Calibri"/>
                <a:cs typeface="Calibri"/>
              </a:rPr>
              <a:t>collection 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000" spc="15" dirty="0">
                <a:solidFill>
                  <a:srgbClr val="262626"/>
                </a:solidFill>
                <a:latin typeface="Calibri"/>
                <a:cs typeface="Calibri"/>
              </a:rPr>
              <a:t>absenteeism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turnover </a:t>
            </a:r>
            <a:r>
              <a:rPr sz="2000" spc="-5" dirty="0">
                <a:solidFill>
                  <a:srgbClr val="262626"/>
                </a:solidFill>
                <a:latin typeface="Calibri"/>
                <a:cs typeface="Calibri"/>
              </a:rPr>
              <a:t>rates;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000" spc="-25" dirty="0">
                <a:solidFill>
                  <a:srgbClr val="262626"/>
                </a:solidFill>
                <a:latin typeface="Calibri"/>
                <a:cs typeface="Calibri"/>
              </a:rPr>
              <a:t>3) </a:t>
            </a:r>
            <a:r>
              <a:rPr sz="2000" dirty="0">
                <a:solidFill>
                  <a:srgbClr val="262626"/>
                </a:solidFill>
                <a:latin typeface="Calibri"/>
                <a:cs typeface="Calibri"/>
              </a:rPr>
              <a:t>interview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000" spc="40" dirty="0">
                <a:solidFill>
                  <a:srgbClr val="262626"/>
                </a:solidFill>
                <a:latin typeface="Calibri"/>
                <a:cs typeface="Calibri"/>
              </a:rPr>
              <a:t>CEO  </a:t>
            </a:r>
            <a:r>
              <a:rPr sz="2000" spc="-165" dirty="0">
                <a:solidFill>
                  <a:srgbClr val="262626"/>
                </a:solidFill>
                <a:latin typeface="Calibri"/>
                <a:cs typeface="Calibri"/>
              </a:rPr>
              <a:t>&amp; </a:t>
            </a:r>
            <a:r>
              <a:rPr sz="2000" spc="-20" dirty="0">
                <a:solidFill>
                  <a:srgbClr val="262626"/>
                </a:solidFill>
                <a:latin typeface="Calibri"/>
                <a:cs typeface="Calibri"/>
              </a:rPr>
              <a:t>VP </a:t>
            </a:r>
            <a:r>
              <a:rPr sz="2000" spc="-15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000" spc="-10" dirty="0">
                <a:solidFill>
                  <a:srgbClr val="262626"/>
                </a:solidFill>
                <a:latin typeface="Calibri"/>
                <a:cs typeface="Calibri"/>
              </a:rPr>
              <a:t>further</a:t>
            </a:r>
            <a:r>
              <a:rPr sz="2000" spc="-31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262626"/>
                </a:solidFill>
                <a:latin typeface="Calibri"/>
                <a:cs typeface="Calibri"/>
              </a:rPr>
              <a:t>assessment.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6926159" cy="1028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51106" y="4229363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1809749" y="0"/>
                </a:lnTo>
              </a:path>
            </a:pathLst>
          </a:custGeom>
          <a:ln w="38099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51106" y="6743962"/>
            <a:ext cx="1809750" cy="0"/>
          </a:xfrm>
          <a:custGeom>
            <a:avLst/>
            <a:gdLst/>
            <a:ahLst/>
            <a:cxnLst/>
            <a:rect l="l" t="t" r="r" b="b"/>
            <a:pathLst>
              <a:path w="1809750">
                <a:moveTo>
                  <a:pt x="0" y="0"/>
                </a:moveTo>
                <a:lnTo>
                  <a:pt x="1809749" y="0"/>
                </a:lnTo>
              </a:path>
            </a:pathLst>
          </a:custGeom>
          <a:ln w="38099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Slide 3">
            <a:hlinkClick r:id="" action="ppaction://media"/>
            <a:extLst>
              <a:ext uri="{FF2B5EF4-FFF2-40B4-BE49-F238E27FC236}">
                <a16:creationId xmlns:a16="http://schemas.microsoft.com/office/drawing/2014/main" id="{B8B290A5-71A0-4DB1-8C7E-3D77530C5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49400" y="156304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377" y="2360440"/>
            <a:ext cx="146016" cy="146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0377" y="4802891"/>
            <a:ext cx="146016" cy="146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0377" y="6634729"/>
            <a:ext cx="146016" cy="146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0377" y="8466568"/>
            <a:ext cx="146016" cy="146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68065" y="2038000"/>
            <a:ext cx="10549890" cy="7963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00710">
              <a:lnSpc>
                <a:spcPct val="116100"/>
              </a:lnSpc>
              <a:spcBef>
                <a:spcPts val="95"/>
              </a:spcBef>
            </a:pPr>
            <a:r>
              <a:rPr sz="3450" b="1" spc="40" dirty="0">
                <a:solidFill>
                  <a:srgbClr val="262626"/>
                </a:solidFill>
                <a:latin typeface="Calibri"/>
                <a:cs typeface="Calibri"/>
              </a:rPr>
              <a:t>Objective</a:t>
            </a:r>
            <a:r>
              <a:rPr sz="3450" b="1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b="1" spc="-50" dirty="0">
                <a:solidFill>
                  <a:srgbClr val="262626"/>
                </a:solidFill>
                <a:latin typeface="Calibri"/>
                <a:cs typeface="Calibri"/>
              </a:rPr>
              <a:t>1-</a:t>
            </a:r>
            <a:r>
              <a:rPr sz="3450" b="1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0" dirty="0">
                <a:solidFill>
                  <a:srgbClr val="262626"/>
                </a:solidFill>
                <a:latin typeface="Calibri"/>
                <a:cs typeface="Calibri"/>
              </a:rPr>
              <a:t>Raise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awareness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0" dirty="0">
                <a:solidFill>
                  <a:srgbClr val="262626"/>
                </a:solidFill>
                <a:latin typeface="Calibri"/>
                <a:cs typeface="Calibri"/>
              </a:rPr>
              <a:t>about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15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25" dirty="0">
                <a:solidFill>
                  <a:srgbClr val="262626"/>
                </a:solidFill>
                <a:latin typeface="Calibri"/>
                <a:cs typeface="Calibri"/>
              </a:rPr>
              <a:t>need,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50" dirty="0">
                <a:solidFill>
                  <a:srgbClr val="262626"/>
                </a:solidFill>
                <a:latin typeface="Calibri"/>
                <a:cs typeface="Calibri"/>
              </a:rPr>
              <a:t>process,  </a:t>
            </a:r>
            <a:r>
              <a:rPr sz="3450" spc="90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3450" spc="25" dirty="0">
                <a:solidFill>
                  <a:srgbClr val="262626"/>
                </a:solidFill>
                <a:latin typeface="Calibri"/>
                <a:cs typeface="Calibri"/>
              </a:rPr>
              <a:t>benefits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3450" spc="60" dirty="0">
                <a:solidFill>
                  <a:srgbClr val="262626"/>
                </a:solidFill>
                <a:latin typeface="Calibri"/>
                <a:cs typeface="Calibri"/>
              </a:rPr>
              <a:t>implementing </a:t>
            </a:r>
            <a:r>
              <a:rPr sz="3450" spc="90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3450" spc="40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reduction </a:t>
            </a:r>
            <a:r>
              <a:rPr sz="3450" spc="85" dirty="0">
                <a:solidFill>
                  <a:srgbClr val="262626"/>
                </a:solidFill>
                <a:latin typeface="Calibri"/>
                <a:cs typeface="Calibri"/>
              </a:rPr>
              <a:t>plan  among</a:t>
            </a:r>
            <a:r>
              <a:rPr sz="3450" spc="-5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1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3450" spc="50" dirty="0">
                <a:solidFill>
                  <a:srgbClr val="262626"/>
                </a:solidFill>
                <a:latin typeface="Calibri"/>
                <a:cs typeface="Calibri"/>
              </a:rPr>
              <a:t>employees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lang="en-US" sz="3450" spc="-5" dirty="0">
                <a:solidFill>
                  <a:srgbClr val="262626"/>
                </a:solidFill>
                <a:latin typeface="Calibri"/>
                <a:cs typeface="Calibri"/>
              </a:rPr>
              <a:t>ANTEDPTUM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by 90%.</a:t>
            </a:r>
            <a:endParaRPr sz="3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00" dirty="0">
              <a:latin typeface="Calibri"/>
              <a:cs typeface="Calibri"/>
            </a:endParaRPr>
          </a:p>
          <a:p>
            <a:pPr marL="12700" marR="31115">
              <a:lnSpc>
                <a:spcPct val="116100"/>
              </a:lnSpc>
            </a:pPr>
            <a:r>
              <a:rPr sz="3450" b="1" spc="40" dirty="0">
                <a:solidFill>
                  <a:srgbClr val="262626"/>
                </a:solidFill>
                <a:latin typeface="Calibri"/>
                <a:cs typeface="Calibri"/>
              </a:rPr>
              <a:t>Objective</a:t>
            </a:r>
            <a:r>
              <a:rPr sz="3450" b="1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b="1" spc="25" dirty="0">
                <a:solidFill>
                  <a:srgbClr val="262626"/>
                </a:solidFill>
                <a:latin typeface="Calibri"/>
                <a:cs typeface="Calibri"/>
              </a:rPr>
              <a:t>2-</a:t>
            </a:r>
            <a:r>
              <a:rPr sz="3450" b="1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Increase</a:t>
            </a:r>
            <a:r>
              <a:rPr sz="3450" spc="-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55" dirty="0">
                <a:solidFill>
                  <a:srgbClr val="262626"/>
                </a:solidFill>
                <a:latin typeface="Calibri"/>
                <a:cs typeface="Calibri"/>
              </a:rPr>
              <a:t>knowledge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3450" spc="-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0" dirty="0">
                <a:solidFill>
                  <a:srgbClr val="262626"/>
                </a:solidFill>
                <a:latin typeface="Calibri"/>
                <a:cs typeface="Calibri"/>
              </a:rPr>
              <a:t>stress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35" dirty="0">
                <a:solidFill>
                  <a:srgbClr val="262626"/>
                </a:solidFill>
                <a:latin typeface="Calibri"/>
                <a:cs typeface="Calibri"/>
              </a:rPr>
              <a:t>triggers</a:t>
            </a:r>
            <a:r>
              <a:rPr sz="3450" spc="-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by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100" dirty="0">
                <a:solidFill>
                  <a:srgbClr val="262626"/>
                </a:solidFill>
                <a:latin typeface="Calibri"/>
                <a:cs typeface="Calibri"/>
              </a:rPr>
              <a:t>75%  </a:t>
            </a:r>
            <a:r>
              <a:rPr sz="3450" spc="85" dirty="0">
                <a:solidFill>
                  <a:srgbClr val="262626"/>
                </a:solidFill>
                <a:latin typeface="Calibri"/>
                <a:cs typeface="Calibri"/>
              </a:rPr>
              <a:t>among </a:t>
            </a:r>
            <a:r>
              <a:rPr sz="3450" spc="1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3450" spc="50" dirty="0">
                <a:solidFill>
                  <a:srgbClr val="262626"/>
                </a:solidFill>
                <a:latin typeface="Calibri"/>
                <a:cs typeface="Calibri"/>
              </a:rPr>
              <a:t>employees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3450" spc="-4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10" dirty="0">
                <a:solidFill>
                  <a:srgbClr val="262626"/>
                </a:solidFill>
                <a:latin typeface="Calibri"/>
                <a:cs typeface="Calibri"/>
              </a:rPr>
              <a:t>ANTEDOTUM.</a:t>
            </a:r>
            <a:endParaRPr sz="3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900" dirty="0">
              <a:latin typeface="Calibri"/>
              <a:cs typeface="Calibri"/>
            </a:endParaRPr>
          </a:p>
          <a:p>
            <a:pPr marL="12700" marR="693420">
              <a:lnSpc>
                <a:spcPct val="116100"/>
              </a:lnSpc>
            </a:pPr>
            <a:r>
              <a:rPr sz="3450" b="1" spc="40" dirty="0">
                <a:solidFill>
                  <a:srgbClr val="262626"/>
                </a:solidFill>
                <a:latin typeface="Calibri"/>
                <a:cs typeface="Calibri"/>
              </a:rPr>
              <a:t>Objective</a:t>
            </a:r>
            <a:r>
              <a:rPr sz="3450" b="1" spc="-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b="1" spc="25" dirty="0">
                <a:solidFill>
                  <a:srgbClr val="262626"/>
                </a:solidFill>
                <a:latin typeface="Calibri"/>
                <a:cs typeface="Calibri"/>
              </a:rPr>
              <a:t>3-</a:t>
            </a:r>
            <a:r>
              <a:rPr sz="3450" b="1" spc="-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Increase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amount</a:t>
            </a:r>
            <a:r>
              <a:rPr sz="3450" spc="-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3450" spc="-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involvement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in</a:t>
            </a:r>
            <a:r>
              <a:rPr sz="3450" spc="-9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0" dirty="0">
                <a:solidFill>
                  <a:srgbClr val="262626"/>
                </a:solidFill>
                <a:latin typeface="Calibri"/>
                <a:cs typeface="Calibri"/>
              </a:rPr>
              <a:t>stress  </a:t>
            </a:r>
            <a:r>
              <a:rPr sz="3450" spc="60" dirty="0">
                <a:solidFill>
                  <a:srgbClr val="262626"/>
                </a:solidFill>
                <a:latin typeface="Calibri"/>
                <a:cs typeface="Calibri"/>
              </a:rPr>
              <a:t>reducing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0" dirty="0">
                <a:solidFill>
                  <a:srgbClr val="262626"/>
                </a:solidFill>
                <a:latin typeface="Calibri"/>
                <a:cs typeface="Calibri"/>
              </a:rPr>
              <a:t>initiatives</a:t>
            </a:r>
            <a:r>
              <a:rPr sz="3450" spc="-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85" dirty="0">
                <a:solidFill>
                  <a:srgbClr val="262626"/>
                </a:solidFill>
                <a:latin typeface="Calibri"/>
                <a:cs typeface="Calibri"/>
              </a:rPr>
              <a:t>among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15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3450" spc="-8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50" dirty="0">
                <a:solidFill>
                  <a:srgbClr val="262626"/>
                </a:solidFill>
                <a:latin typeface="Calibri"/>
                <a:cs typeface="Calibri"/>
              </a:rPr>
              <a:t>employees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by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50%.</a:t>
            </a:r>
            <a:endParaRPr sz="3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900" dirty="0">
              <a:latin typeface="Calibri"/>
              <a:cs typeface="Calibri"/>
            </a:endParaRPr>
          </a:p>
          <a:p>
            <a:pPr marL="12700" marR="5080" algn="just">
              <a:lnSpc>
                <a:spcPct val="116100"/>
              </a:lnSpc>
            </a:pPr>
            <a:r>
              <a:rPr sz="3450" b="1" spc="40" dirty="0">
                <a:solidFill>
                  <a:srgbClr val="262626"/>
                </a:solidFill>
                <a:latin typeface="Calibri"/>
                <a:cs typeface="Calibri"/>
              </a:rPr>
              <a:t>Objective </a:t>
            </a:r>
            <a:r>
              <a:rPr sz="3450" b="1" spc="25" dirty="0">
                <a:solidFill>
                  <a:srgbClr val="262626"/>
                </a:solidFill>
                <a:latin typeface="Calibri"/>
                <a:cs typeface="Calibri"/>
              </a:rPr>
              <a:t>4- </a:t>
            </a:r>
            <a:r>
              <a:rPr sz="3450" spc="55" dirty="0">
                <a:solidFill>
                  <a:srgbClr val="262626"/>
                </a:solidFill>
                <a:latin typeface="Calibri"/>
                <a:cs typeface="Calibri"/>
              </a:rPr>
              <a:t>Reduce </a:t>
            </a:r>
            <a:r>
              <a:rPr sz="3450" spc="40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3450" spc="30" dirty="0">
                <a:solidFill>
                  <a:srgbClr val="262626"/>
                </a:solidFill>
                <a:latin typeface="Calibri"/>
                <a:cs typeface="Calibri"/>
              </a:rPr>
              <a:t>related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measurements </a:t>
            </a:r>
            <a:r>
              <a:rPr sz="3450" spc="85" dirty="0">
                <a:solidFill>
                  <a:srgbClr val="262626"/>
                </a:solidFill>
                <a:latin typeface="Calibri"/>
                <a:cs typeface="Calibri"/>
              </a:rPr>
              <a:t>among  </a:t>
            </a:r>
            <a:r>
              <a:rPr sz="3450" spc="15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50" dirty="0">
                <a:solidFill>
                  <a:srgbClr val="262626"/>
                </a:solidFill>
                <a:latin typeface="Calibri"/>
                <a:cs typeface="Calibri"/>
              </a:rPr>
              <a:t>employees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ANTEDOTUM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by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100" dirty="0">
                <a:solidFill>
                  <a:srgbClr val="262626"/>
                </a:solidFill>
                <a:latin typeface="Calibri"/>
                <a:cs typeface="Calibri"/>
              </a:rPr>
              <a:t>25%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after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55" dirty="0">
                <a:solidFill>
                  <a:srgbClr val="262626"/>
                </a:solidFill>
                <a:latin typeface="Calibri"/>
                <a:cs typeface="Calibri"/>
              </a:rPr>
              <a:t>six</a:t>
            </a:r>
            <a:r>
              <a:rPr sz="3450" spc="-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65" dirty="0">
                <a:solidFill>
                  <a:srgbClr val="262626"/>
                </a:solidFill>
                <a:latin typeface="Calibri"/>
                <a:cs typeface="Calibri"/>
              </a:rPr>
              <a:t>months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-5" dirty="0">
                <a:solidFill>
                  <a:srgbClr val="262626"/>
                </a:solidFill>
                <a:latin typeface="Calibri"/>
                <a:cs typeface="Calibri"/>
              </a:rPr>
              <a:t>of  </a:t>
            </a:r>
            <a:r>
              <a:rPr sz="3450" spc="60" dirty="0">
                <a:solidFill>
                  <a:srgbClr val="262626"/>
                </a:solidFill>
                <a:latin typeface="Calibri"/>
                <a:cs typeface="Calibri"/>
              </a:rPr>
              <a:t>program</a:t>
            </a:r>
            <a:r>
              <a:rPr sz="3450" spc="-9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450" spc="45" dirty="0">
                <a:solidFill>
                  <a:srgbClr val="262626"/>
                </a:solidFill>
                <a:latin typeface="Calibri"/>
                <a:cs typeface="Calibri"/>
              </a:rPr>
              <a:t>implementation.</a:t>
            </a:r>
            <a:endParaRPr sz="345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389343" y="0"/>
            <a:ext cx="3898656" cy="1028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9270" y="483322"/>
            <a:ext cx="4091304" cy="1071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850" spc="-250" dirty="0">
                <a:latin typeface="Lucida Sans Unicode"/>
                <a:cs typeface="Lucida Sans Unicode"/>
              </a:rPr>
              <a:t>Objectives</a:t>
            </a:r>
            <a:endParaRPr sz="6850">
              <a:latin typeface="Lucida Sans Unicode"/>
              <a:cs typeface="Lucida Sans Unicode"/>
            </a:endParaRPr>
          </a:p>
        </p:txBody>
      </p:sp>
      <p:pic>
        <p:nvPicPr>
          <p:cNvPr id="9" name="Slide 4">
            <a:hlinkClick r:id="" action="ppaction://media"/>
            <a:extLst>
              <a:ext uri="{FF2B5EF4-FFF2-40B4-BE49-F238E27FC236}">
                <a16:creationId xmlns:a16="http://schemas.microsoft.com/office/drawing/2014/main" id="{0F27EAA6-EBA0-414C-A113-1F5F1D441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3698" y="3"/>
            <a:ext cx="3616756" cy="330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39505" y="1028703"/>
            <a:ext cx="4695824" cy="264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78205" y="1028703"/>
            <a:ext cx="2276474" cy="2647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39505" y="3819528"/>
            <a:ext cx="2276474" cy="26479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39505" y="6610353"/>
            <a:ext cx="2276474" cy="26479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58855" y="3819528"/>
            <a:ext cx="4695824" cy="54387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90440" y="2398156"/>
            <a:ext cx="6322060" cy="191388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ts val="7359"/>
              </a:lnSpc>
              <a:spcBef>
                <a:spcPts val="465"/>
              </a:spcBef>
            </a:pPr>
            <a:r>
              <a:rPr sz="6250" spc="-215" dirty="0">
                <a:latin typeface="Lucida Sans Unicode"/>
                <a:cs typeface="Lucida Sans Unicode"/>
              </a:rPr>
              <a:t>Transtheorhetical  </a:t>
            </a:r>
            <a:r>
              <a:rPr sz="6250" spc="-95" dirty="0">
                <a:latin typeface="Lucida Sans Unicode"/>
                <a:cs typeface="Lucida Sans Unicode"/>
              </a:rPr>
              <a:t>Theory</a:t>
            </a:r>
            <a:r>
              <a:rPr sz="6250" spc="-760" dirty="0">
                <a:latin typeface="Lucida Sans Unicode"/>
                <a:cs typeface="Lucida Sans Unicode"/>
              </a:rPr>
              <a:t> </a:t>
            </a:r>
            <a:r>
              <a:rPr sz="6250" spc="-260" dirty="0">
                <a:latin typeface="Lucida Sans Unicode"/>
                <a:cs typeface="Lucida Sans Unicode"/>
              </a:rPr>
              <a:t>Model</a:t>
            </a:r>
            <a:endParaRPr sz="62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0440" y="4538363"/>
            <a:ext cx="6367780" cy="42786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i="1" spc="-210" dirty="0">
                <a:solidFill>
                  <a:srgbClr val="262626"/>
                </a:solidFill>
                <a:latin typeface="Cambria"/>
                <a:cs typeface="Cambria"/>
              </a:rPr>
              <a:t>Model </a:t>
            </a:r>
            <a:r>
              <a:rPr sz="2850" i="1" spc="-190" dirty="0">
                <a:solidFill>
                  <a:srgbClr val="262626"/>
                </a:solidFill>
                <a:latin typeface="Cambria"/>
                <a:cs typeface="Cambria"/>
              </a:rPr>
              <a:t>of </a:t>
            </a:r>
            <a:r>
              <a:rPr sz="2850" i="1" spc="-204" dirty="0">
                <a:solidFill>
                  <a:srgbClr val="262626"/>
                </a:solidFill>
                <a:latin typeface="Cambria"/>
                <a:cs typeface="Cambria"/>
              </a:rPr>
              <a:t>Change</a:t>
            </a:r>
            <a:r>
              <a:rPr sz="2850" i="1" spc="-32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2850" i="1" spc="-240" dirty="0">
                <a:solidFill>
                  <a:srgbClr val="262626"/>
                </a:solidFill>
                <a:latin typeface="Cambria"/>
                <a:cs typeface="Cambria"/>
              </a:rPr>
              <a:t>Framework</a:t>
            </a:r>
            <a:endParaRPr sz="28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 dirty="0">
              <a:latin typeface="Cambria"/>
              <a:cs typeface="Cambria"/>
            </a:endParaRPr>
          </a:p>
          <a:p>
            <a:pPr marL="12700" marR="5080">
              <a:lnSpc>
                <a:spcPct val="116700"/>
              </a:lnSpc>
              <a:spcBef>
                <a:spcPts val="5"/>
              </a:spcBef>
            </a:pPr>
            <a:r>
              <a:rPr sz="3000" spc="40" dirty="0">
                <a:solidFill>
                  <a:srgbClr val="262626"/>
                </a:solidFill>
                <a:latin typeface="Calibri"/>
                <a:cs typeface="Calibri"/>
              </a:rPr>
              <a:t>In </a:t>
            </a:r>
            <a:r>
              <a:rPr sz="3000" spc="50" dirty="0">
                <a:solidFill>
                  <a:srgbClr val="262626"/>
                </a:solidFill>
                <a:latin typeface="Calibri"/>
                <a:cs typeface="Calibri"/>
              </a:rPr>
              <a:t>alignment </a:t>
            </a:r>
            <a:r>
              <a:rPr sz="3000" spc="20" dirty="0">
                <a:solidFill>
                  <a:srgbClr val="262626"/>
                </a:solidFill>
                <a:latin typeface="Calibri"/>
                <a:cs typeface="Calibri"/>
              </a:rPr>
              <a:t>with </a:t>
            </a:r>
            <a:r>
              <a:rPr sz="3000" spc="1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3000" spc="40" dirty="0">
                <a:solidFill>
                  <a:srgbClr val="262626"/>
                </a:solidFill>
                <a:latin typeface="Calibri"/>
                <a:cs typeface="Calibri"/>
              </a:rPr>
              <a:t>Transtheorhetical  Theory </a:t>
            </a:r>
            <a:r>
              <a:rPr sz="3000" spc="-40" dirty="0">
                <a:solidFill>
                  <a:srgbClr val="262626"/>
                </a:solidFill>
                <a:latin typeface="Calibri"/>
                <a:cs typeface="Calibri"/>
              </a:rPr>
              <a:t>Model </a:t>
            </a:r>
            <a:r>
              <a:rPr sz="3000" spc="-135" dirty="0">
                <a:solidFill>
                  <a:srgbClr val="262626"/>
                </a:solidFill>
                <a:latin typeface="Calibri"/>
                <a:cs typeface="Calibri"/>
              </a:rPr>
              <a:t>(T</a:t>
            </a:r>
            <a:r>
              <a:rPr lang="en-US" sz="3000" spc="-135" dirty="0">
                <a:solidFill>
                  <a:srgbClr val="262626"/>
                </a:solidFill>
                <a:latin typeface="Calibri"/>
                <a:cs typeface="Calibri"/>
              </a:rPr>
              <a:t>T</a:t>
            </a:r>
            <a:r>
              <a:rPr sz="3000" spc="-135" dirty="0">
                <a:solidFill>
                  <a:srgbClr val="262626"/>
                </a:solidFill>
                <a:latin typeface="Calibri"/>
                <a:cs typeface="Calibri"/>
              </a:rPr>
              <a:t>M) </a:t>
            </a:r>
            <a:r>
              <a:rPr sz="3000" spc="1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3000" spc="45" dirty="0">
                <a:solidFill>
                  <a:srgbClr val="262626"/>
                </a:solidFill>
                <a:latin typeface="Calibri"/>
                <a:cs typeface="Calibri"/>
              </a:rPr>
              <a:t>“Stress  Reduction</a:t>
            </a:r>
            <a:r>
              <a:rPr sz="3000" spc="-7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000" spc="55" dirty="0">
                <a:solidFill>
                  <a:srgbClr val="262626"/>
                </a:solidFill>
                <a:latin typeface="Calibri"/>
                <a:cs typeface="Calibri"/>
              </a:rPr>
              <a:t>Pilot</a:t>
            </a:r>
            <a:r>
              <a:rPr sz="30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000" spc="45" dirty="0">
                <a:solidFill>
                  <a:srgbClr val="262626"/>
                </a:solidFill>
                <a:latin typeface="Calibri"/>
                <a:cs typeface="Calibri"/>
              </a:rPr>
              <a:t>Program”</a:t>
            </a:r>
            <a:r>
              <a:rPr sz="3000" spc="-7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000" spc="60" dirty="0">
                <a:solidFill>
                  <a:srgbClr val="262626"/>
                </a:solidFill>
                <a:latin typeface="Calibri"/>
                <a:cs typeface="Calibri"/>
              </a:rPr>
              <a:t>is</a:t>
            </a:r>
            <a:r>
              <a:rPr sz="3000" spc="-7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000" spc="50" dirty="0">
                <a:solidFill>
                  <a:srgbClr val="262626"/>
                </a:solidFill>
                <a:latin typeface="Calibri"/>
                <a:cs typeface="Calibri"/>
              </a:rPr>
              <a:t>designed</a:t>
            </a:r>
            <a:r>
              <a:rPr sz="3000" spc="-7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000" spc="20" dirty="0">
                <a:solidFill>
                  <a:srgbClr val="262626"/>
                </a:solidFill>
                <a:latin typeface="Calibri"/>
                <a:cs typeface="Calibri"/>
              </a:rPr>
              <a:t>to  </a:t>
            </a:r>
            <a:r>
              <a:rPr sz="3000" spc="40" dirty="0">
                <a:solidFill>
                  <a:srgbClr val="262626"/>
                </a:solidFill>
                <a:latin typeface="Calibri"/>
                <a:cs typeface="Calibri"/>
              </a:rPr>
              <a:t>be </a:t>
            </a:r>
            <a:r>
              <a:rPr sz="3000" spc="25" dirty="0">
                <a:solidFill>
                  <a:srgbClr val="262626"/>
                </a:solidFill>
                <a:latin typeface="Calibri"/>
                <a:cs typeface="Calibri"/>
              </a:rPr>
              <a:t>interactive </a:t>
            </a:r>
            <a:r>
              <a:rPr sz="3000" spc="75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3000" spc="20" dirty="0">
                <a:solidFill>
                  <a:srgbClr val="262626"/>
                </a:solidFill>
                <a:latin typeface="Calibri"/>
                <a:cs typeface="Calibri"/>
              </a:rPr>
              <a:t>relevant to </a:t>
            </a:r>
            <a:r>
              <a:rPr sz="3000" spc="75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3000" spc="25" dirty="0">
                <a:solidFill>
                  <a:srgbClr val="262626"/>
                </a:solidFill>
                <a:latin typeface="Calibri"/>
                <a:cs typeface="Calibri"/>
              </a:rPr>
              <a:t>diverse  </a:t>
            </a:r>
            <a:r>
              <a:rPr sz="3000" spc="55" dirty="0">
                <a:solidFill>
                  <a:srgbClr val="262626"/>
                </a:solidFill>
                <a:latin typeface="Calibri"/>
                <a:cs typeface="Calibri"/>
              </a:rPr>
              <a:t>demographic </a:t>
            </a:r>
            <a:r>
              <a:rPr sz="3000" spc="60" dirty="0">
                <a:solidFill>
                  <a:srgbClr val="262626"/>
                </a:solidFill>
                <a:latin typeface="Calibri"/>
                <a:cs typeface="Calibri"/>
              </a:rPr>
              <a:t>(Prochaska </a:t>
            </a:r>
            <a:r>
              <a:rPr sz="3000" spc="-235" dirty="0">
                <a:solidFill>
                  <a:srgbClr val="262626"/>
                </a:solidFill>
                <a:latin typeface="Calibri"/>
                <a:cs typeface="Calibri"/>
              </a:rPr>
              <a:t>&amp; </a:t>
            </a:r>
            <a:r>
              <a:rPr sz="3000" spc="60" dirty="0">
                <a:solidFill>
                  <a:srgbClr val="262626"/>
                </a:solidFill>
                <a:latin typeface="Calibri"/>
                <a:cs typeface="Calibri"/>
              </a:rPr>
              <a:t>Prochaska,  </a:t>
            </a:r>
            <a:r>
              <a:rPr sz="3000" spc="-55" dirty="0">
                <a:solidFill>
                  <a:srgbClr val="262626"/>
                </a:solidFill>
                <a:latin typeface="Calibri"/>
                <a:cs typeface="Calibri"/>
              </a:rPr>
              <a:t>2014).</a:t>
            </a:r>
            <a:endParaRPr sz="3000" dirty="0">
              <a:latin typeface="Calibri"/>
              <a:cs typeface="Calibri"/>
            </a:endParaRPr>
          </a:p>
        </p:txBody>
      </p:sp>
      <p:pic>
        <p:nvPicPr>
          <p:cNvPr id="13" name="Slide 5">
            <a:hlinkClick r:id="" action="ppaction://media"/>
            <a:extLst>
              <a:ext uri="{FF2B5EF4-FFF2-40B4-BE49-F238E27FC236}">
                <a16:creationId xmlns:a16="http://schemas.microsoft.com/office/drawing/2014/main" id="{599714B4-61E1-46C8-8379-B9E138822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028700"/>
            <a:ext cx="8115299" cy="8229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89932" y="1600125"/>
            <a:ext cx="658495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0" dirty="0">
                <a:latin typeface="Lucida Sans Unicode"/>
                <a:cs typeface="Lucida Sans Unicode"/>
              </a:rPr>
              <a:t>Situation</a:t>
            </a:r>
            <a:r>
              <a:rPr spc="-815" dirty="0">
                <a:latin typeface="Lucida Sans Unicode"/>
                <a:cs typeface="Lucida Sans Unicode"/>
              </a:rPr>
              <a:t> </a:t>
            </a:r>
            <a:r>
              <a:rPr spc="-145" dirty="0">
                <a:latin typeface="Lucida Sans Unicode"/>
                <a:cs typeface="Lucida Sans Unicode"/>
              </a:rPr>
              <a:t>Analysis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89932" y="2853812"/>
            <a:ext cx="44450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290" dirty="0">
                <a:solidFill>
                  <a:srgbClr val="262626"/>
                </a:solidFill>
                <a:latin typeface="Cambria"/>
                <a:cs typeface="Cambria"/>
              </a:rPr>
              <a:t>Stress </a:t>
            </a:r>
            <a:r>
              <a:rPr sz="4200" i="1" spc="-200" dirty="0">
                <a:solidFill>
                  <a:srgbClr val="262626"/>
                </a:solidFill>
                <a:latin typeface="Cambria"/>
                <a:cs typeface="Cambria"/>
              </a:rPr>
              <a:t>in </a:t>
            </a:r>
            <a:r>
              <a:rPr sz="4200" i="1" spc="-350" dirty="0">
                <a:solidFill>
                  <a:srgbClr val="262626"/>
                </a:solidFill>
                <a:latin typeface="Cambria"/>
                <a:cs typeface="Cambria"/>
              </a:rPr>
              <a:t>the</a:t>
            </a:r>
            <a:r>
              <a:rPr sz="4200" i="1" spc="-2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365" dirty="0">
                <a:solidFill>
                  <a:srgbClr val="262626"/>
                </a:solidFill>
                <a:latin typeface="Cambria"/>
                <a:cs typeface="Cambria"/>
              </a:rPr>
              <a:t>Workplace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89932" y="4551864"/>
            <a:ext cx="621474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2405">
              <a:lnSpc>
                <a:spcPct val="116100"/>
              </a:lnSpc>
              <a:spcBef>
                <a:spcPts val="100"/>
              </a:spcBef>
            </a:pP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100" spc="-10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itself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is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not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disease.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However,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it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can 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trigger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adverse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health outcomes.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Health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conditions 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caused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by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include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hypertension,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elevated 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cholesterol,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musculoskeletal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disorders, diabetes,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and 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inflammatory bowel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diseases.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immune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system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is 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particularly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sensitive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stress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which,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once 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compromised,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can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impact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cancer.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Psychologically, 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stress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can</a:t>
            </a:r>
            <a:r>
              <a:rPr sz="21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impact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cognitive</a:t>
            </a:r>
            <a:r>
              <a:rPr sz="21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outcomes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such</a:t>
            </a:r>
            <a:r>
              <a:rPr sz="21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as</a:t>
            </a:r>
            <a:r>
              <a:rPr sz="2100" spc="-5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memory 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loss,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brain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fog,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insomnia,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anxiety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5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depression.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16100"/>
              </a:lnSpc>
            </a:pP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Studies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demonstrate profitability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investing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in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stress 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reduction </a:t>
            </a:r>
            <a:r>
              <a:rPr sz="2100" spc="30" dirty="0">
                <a:solidFill>
                  <a:srgbClr val="262626"/>
                </a:solidFill>
                <a:latin typeface="Calibri"/>
                <a:cs typeface="Calibri"/>
              </a:rPr>
              <a:t>programs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for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workplace (Radulovic,</a:t>
            </a:r>
            <a:r>
              <a:rPr sz="2100" spc="-31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-45" dirty="0">
                <a:solidFill>
                  <a:srgbClr val="262626"/>
                </a:solidFill>
                <a:latin typeface="Calibri"/>
                <a:cs typeface="Calibri"/>
              </a:rPr>
              <a:t>2017).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3284" y="0"/>
            <a:ext cx="3116465" cy="2903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23686" y="7818360"/>
            <a:ext cx="2364312" cy="24686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453061B2-6743-4C00-A1C5-700E64C4B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DE105778-D9B1-4B01-905D-CD65B1DF5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60806A-DC8C-47EE-8E61-95A60FD14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5D4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1028700"/>
            <a:ext cx="5619749" cy="8229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662" y="2395200"/>
            <a:ext cx="6877684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>
                <a:latin typeface="Lucida Sans Unicode"/>
                <a:cs typeface="Lucida Sans Unicode"/>
              </a:rPr>
              <a:t>Audience</a:t>
            </a:r>
            <a:r>
              <a:rPr spc="-840" dirty="0">
                <a:latin typeface="Lucida Sans Unicode"/>
                <a:cs typeface="Lucida Sans Unicode"/>
              </a:rPr>
              <a:t> </a:t>
            </a:r>
            <a:r>
              <a:rPr spc="-145" dirty="0">
                <a:latin typeface="Lucida Sans Unicode"/>
                <a:cs typeface="Lucida Sans Unicode"/>
              </a:rPr>
              <a:t>Analysis</a:t>
            </a:r>
          </a:p>
        </p:txBody>
      </p:sp>
      <p:sp>
        <p:nvSpPr>
          <p:cNvPr id="5" name="object 5"/>
          <p:cNvSpPr/>
          <p:nvPr/>
        </p:nvSpPr>
        <p:spPr>
          <a:xfrm>
            <a:off x="7929252" y="5528829"/>
            <a:ext cx="150379" cy="15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9252" y="6119607"/>
            <a:ext cx="150379" cy="15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29252" y="6710386"/>
            <a:ext cx="150379" cy="15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29252" y="7301164"/>
            <a:ext cx="150379" cy="1503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662" y="3769796"/>
            <a:ext cx="7014209" cy="384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170" dirty="0">
                <a:solidFill>
                  <a:srgbClr val="262626"/>
                </a:solidFill>
                <a:latin typeface="Cambria"/>
                <a:cs typeface="Cambria"/>
              </a:rPr>
              <a:t>Risk </a:t>
            </a:r>
            <a:r>
              <a:rPr sz="4200" i="1" spc="-320" dirty="0">
                <a:solidFill>
                  <a:srgbClr val="262626"/>
                </a:solidFill>
                <a:latin typeface="Cambria"/>
                <a:cs typeface="Cambria"/>
              </a:rPr>
              <a:t>Factors </a:t>
            </a:r>
            <a:r>
              <a:rPr sz="4200" i="1" spc="-290" dirty="0">
                <a:solidFill>
                  <a:srgbClr val="262626"/>
                </a:solidFill>
                <a:latin typeface="Cambria"/>
                <a:cs typeface="Cambria"/>
              </a:rPr>
              <a:t>for</a:t>
            </a:r>
            <a:r>
              <a:rPr sz="4200" i="1" spc="40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290" dirty="0">
                <a:solidFill>
                  <a:srgbClr val="262626"/>
                </a:solidFill>
                <a:latin typeface="Cambria"/>
                <a:cs typeface="Cambria"/>
              </a:rPr>
              <a:t>Stress</a:t>
            </a:r>
            <a:endParaRPr sz="42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450">
              <a:latin typeface="Cambria"/>
              <a:cs typeface="Cambria"/>
            </a:endParaRPr>
          </a:p>
          <a:p>
            <a:pPr marL="420370" marR="5080">
              <a:lnSpc>
                <a:spcPct val="115700"/>
              </a:lnSpc>
            </a:pPr>
            <a:r>
              <a:rPr sz="3350" b="1" spc="60" dirty="0">
                <a:solidFill>
                  <a:srgbClr val="262626"/>
                </a:solidFill>
                <a:latin typeface="Calibri"/>
                <a:cs typeface="Calibri"/>
              </a:rPr>
              <a:t>Organizational </a:t>
            </a:r>
            <a:r>
              <a:rPr sz="3350" b="1" spc="50" dirty="0">
                <a:solidFill>
                  <a:srgbClr val="262626"/>
                </a:solidFill>
                <a:latin typeface="Calibri"/>
                <a:cs typeface="Calibri"/>
              </a:rPr>
              <a:t>structure- HIGH</a:t>
            </a:r>
            <a:r>
              <a:rPr sz="3350" b="1" spc="-409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350" b="1" spc="125" dirty="0">
                <a:solidFill>
                  <a:srgbClr val="262626"/>
                </a:solidFill>
                <a:latin typeface="Calibri"/>
                <a:cs typeface="Calibri"/>
              </a:rPr>
              <a:t>RISK  </a:t>
            </a:r>
            <a:r>
              <a:rPr sz="3350" b="1" spc="10" dirty="0">
                <a:solidFill>
                  <a:srgbClr val="262626"/>
                </a:solidFill>
                <a:latin typeface="Calibri"/>
                <a:cs typeface="Calibri"/>
              </a:rPr>
              <a:t>Working </a:t>
            </a:r>
            <a:r>
              <a:rPr sz="3350" b="1" spc="60" dirty="0">
                <a:solidFill>
                  <a:srgbClr val="262626"/>
                </a:solidFill>
                <a:latin typeface="Calibri"/>
                <a:cs typeface="Calibri"/>
              </a:rPr>
              <a:t>conditions- </a:t>
            </a:r>
            <a:r>
              <a:rPr sz="3350" b="1" spc="-114" dirty="0">
                <a:solidFill>
                  <a:srgbClr val="262626"/>
                </a:solidFill>
                <a:latin typeface="Calibri"/>
                <a:cs typeface="Calibri"/>
              </a:rPr>
              <a:t>MEDIUM </a:t>
            </a:r>
            <a:r>
              <a:rPr sz="3350" b="1" spc="125" dirty="0">
                <a:solidFill>
                  <a:srgbClr val="262626"/>
                </a:solidFill>
                <a:latin typeface="Calibri"/>
                <a:cs typeface="Calibri"/>
              </a:rPr>
              <a:t>RISK  </a:t>
            </a:r>
            <a:r>
              <a:rPr sz="3350" b="1" spc="70" dirty="0">
                <a:solidFill>
                  <a:srgbClr val="262626"/>
                </a:solidFill>
                <a:latin typeface="Calibri"/>
                <a:cs typeface="Calibri"/>
              </a:rPr>
              <a:t>Communication- </a:t>
            </a:r>
            <a:r>
              <a:rPr sz="3350" b="1" spc="-35" dirty="0">
                <a:solidFill>
                  <a:srgbClr val="262626"/>
                </a:solidFill>
                <a:latin typeface="Calibri"/>
                <a:cs typeface="Calibri"/>
              </a:rPr>
              <a:t>LOW </a:t>
            </a:r>
            <a:r>
              <a:rPr sz="3350" b="1" spc="125" dirty="0">
                <a:solidFill>
                  <a:srgbClr val="262626"/>
                </a:solidFill>
                <a:latin typeface="Calibri"/>
                <a:cs typeface="Calibri"/>
              </a:rPr>
              <a:t>RISK  </a:t>
            </a:r>
            <a:r>
              <a:rPr sz="3350" b="1" spc="65" dirty="0">
                <a:solidFill>
                  <a:srgbClr val="262626"/>
                </a:solidFill>
                <a:latin typeface="Calibri"/>
                <a:cs typeface="Calibri"/>
              </a:rPr>
              <a:t>Subjective </a:t>
            </a:r>
            <a:r>
              <a:rPr sz="3350" b="1" spc="50" dirty="0">
                <a:solidFill>
                  <a:srgbClr val="262626"/>
                </a:solidFill>
                <a:latin typeface="Calibri"/>
                <a:cs typeface="Calibri"/>
              </a:rPr>
              <a:t>factors- </a:t>
            </a:r>
            <a:r>
              <a:rPr sz="3350" b="1" spc="-35" dirty="0">
                <a:solidFill>
                  <a:srgbClr val="262626"/>
                </a:solidFill>
                <a:latin typeface="Calibri"/>
                <a:cs typeface="Calibri"/>
              </a:rPr>
              <a:t>LOW</a:t>
            </a:r>
            <a:r>
              <a:rPr sz="3350" b="1" spc="-38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3350" b="1" spc="125" dirty="0">
                <a:solidFill>
                  <a:srgbClr val="262626"/>
                </a:solidFill>
                <a:latin typeface="Calibri"/>
                <a:cs typeface="Calibri"/>
              </a:rPr>
              <a:t>RISK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99042" y="0"/>
            <a:ext cx="2988955" cy="2387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3365" y="8046973"/>
            <a:ext cx="2504640" cy="22519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Slide 8">
            <a:hlinkClick r:id="" action="ppaction://media"/>
            <a:extLst>
              <a:ext uri="{FF2B5EF4-FFF2-40B4-BE49-F238E27FC236}">
                <a16:creationId xmlns:a16="http://schemas.microsoft.com/office/drawing/2014/main" id="{E496B1C4-1879-4FA2-A9CD-5137D6B91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39436" y="1028706"/>
            <a:ext cx="5619749" cy="8229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53863" y="7630881"/>
            <a:ext cx="2637088" cy="266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36" y="1050965"/>
            <a:ext cx="956310" cy="0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0" y="0"/>
                </a:moveTo>
                <a:lnTo>
                  <a:pt x="956254" y="0"/>
                </a:lnTo>
              </a:path>
            </a:pathLst>
          </a:custGeom>
          <a:ln w="44518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140" y="1073224"/>
            <a:ext cx="0" cy="860425"/>
          </a:xfrm>
          <a:custGeom>
            <a:avLst/>
            <a:gdLst/>
            <a:ahLst/>
            <a:cxnLst/>
            <a:rect l="l" t="t" r="r" b="b"/>
            <a:pathLst>
              <a:path h="860425">
                <a:moveTo>
                  <a:pt x="0" y="0"/>
                </a:moveTo>
                <a:lnTo>
                  <a:pt x="0" y="859850"/>
                </a:lnTo>
              </a:path>
            </a:pathLst>
          </a:custGeom>
          <a:ln w="44809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736" y="1955970"/>
            <a:ext cx="956310" cy="0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0" y="0"/>
                </a:moveTo>
                <a:lnTo>
                  <a:pt x="956254" y="0"/>
                </a:lnTo>
              </a:path>
            </a:pathLst>
          </a:custGeom>
          <a:ln w="45790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62109" y="1073654"/>
            <a:ext cx="0" cy="859790"/>
          </a:xfrm>
          <a:custGeom>
            <a:avLst/>
            <a:gdLst/>
            <a:ahLst/>
            <a:cxnLst/>
            <a:rect l="l" t="t" r="r" b="b"/>
            <a:pathLst>
              <a:path h="859789">
                <a:moveTo>
                  <a:pt x="0" y="0"/>
                </a:moveTo>
                <a:lnTo>
                  <a:pt x="0" y="859181"/>
                </a:lnTo>
              </a:path>
            </a:pathLst>
          </a:custGeom>
          <a:ln w="45763">
            <a:solidFill>
              <a:srgbClr val="D5BE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30499" y="2726081"/>
            <a:ext cx="504571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>
                <a:latin typeface="Lucida Sans Unicode"/>
                <a:cs typeface="Lucida Sans Unicode"/>
              </a:rPr>
              <a:t>Target</a:t>
            </a:r>
            <a:r>
              <a:rPr spc="-844" dirty="0">
                <a:latin typeface="Lucida Sans Unicode"/>
                <a:cs typeface="Lucida Sans Unicode"/>
              </a:rPr>
              <a:t> </a:t>
            </a:r>
            <a:r>
              <a:rPr spc="-135" dirty="0">
                <a:latin typeface="Lucida Sans Unicode"/>
                <a:cs typeface="Lucida Sans Unicode"/>
              </a:rPr>
              <a:t>Sector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30499" y="4100671"/>
            <a:ext cx="59531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i="1" spc="-290" dirty="0">
                <a:solidFill>
                  <a:srgbClr val="262626"/>
                </a:solidFill>
                <a:latin typeface="Cambria"/>
                <a:cs typeface="Cambria"/>
              </a:rPr>
              <a:t>Stress </a:t>
            </a:r>
            <a:r>
              <a:rPr sz="4200" i="1" spc="-275" dirty="0">
                <a:solidFill>
                  <a:srgbClr val="262626"/>
                </a:solidFill>
                <a:latin typeface="Cambria"/>
                <a:cs typeface="Cambria"/>
              </a:rPr>
              <a:t>Reduction </a:t>
            </a:r>
            <a:r>
              <a:rPr sz="4200" i="1" spc="-225" dirty="0">
                <a:solidFill>
                  <a:srgbClr val="262626"/>
                </a:solidFill>
                <a:latin typeface="Cambria"/>
                <a:cs typeface="Cambria"/>
              </a:rPr>
              <a:t>Pilot</a:t>
            </a:r>
            <a:r>
              <a:rPr sz="4200" i="1" spc="-575" dirty="0">
                <a:solidFill>
                  <a:srgbClr val="262626"/>
                </a:solidFill>
                <a:latin typeface="Cambria"/>
                <a:cs typeface="Cambria"/>
              </a:rPr>
              <a:t> </a:t>
            </a:r>
            <a:r>
              <a:rPr sz="4200" i="1" spc="-395" dirty="0">
                <a:solidFill>
                  <a:srgbClr val="262626"/>
                </a:solidFill>
                <a:latin typeface="Cambria"/>
                <a:cs typeface="Cambria"/>
              </a:rPr>
              <a:t>Program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0499" y="5654738"/>
            <a:ext cx="7520940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Designed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specifically </a:t>
            </a:r>
            <a:r>
              <a:rPr sz="2100" spc="-20" dirty="0">
                <a:solidFill>
                  <a:srgbClr val="262626"/>
                </a:solidFill>
                <a:latin typeface="Calibri"/>
                <a:cs typeface="Calibri"/>
              </a:rPr>
              <a:t>for ANTEDOTUM,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this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wellness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program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has 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been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customized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to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meet the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primary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common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health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concern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company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within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remote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framework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0" dirty="0">
                <a:solidFill>
                  <a:srgbClr val="262626"/>
                </a:solidFill>
                <a:latin typeface="Calibri"/>
                <a:cs typeface="Calibri"/>
              </a:rPr>
              <a:t>within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which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it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operates.  </a:t>
            </a:r>
            <a:r>
              <a:rPr sz="2100" spc="35" dirty="0">
                <a:solidFill>
                  <a:srgbClr val="262626"/>
                </a:solidFill>
                <a:latin typeface="Calibri"/>
                <a:cs typeface="Calibri"/>
              </a:rPr>
              <a:t>The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pilot will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last </a:t>
            </a:r>
            <a:r>
              <a:rPr sz="2100" spc="-35" dirty="0">
                <a:solidFill>
                  <a:srgbClr val="262626"/>
                </a:solidFill>
                <a:latin typeface="Calibri"/>
                <a:cs typeface="Calibri"/>
              </a:rPr>
              <a:t>6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months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and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focus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decreasing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stress levels </a:t>
            </a:r>
            <a:r>
              <a:rPr sz="2100" spc="-15" dirty="0">
                <a:solidFill>
                  <a:srgbClr val="262626"/>
                </a:solidFill>
                <a:latin typeface="Calibri"/>
                <a:cs typeface="Calibri"/>
              </a:rPr>
              <a:t>of  </a:t>
            </a:r>
            <a:r>
              <a:rPr sz="2100" dirty="0">
                <a:solidFill>
                  <a:srgbClr val="262626"/>
                </a:solidFill>
                <a:latin typeface="Calibri"/>
                <a:cs typeface="Calibri"/>
              </a:rPr>
              <a:t>the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employees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through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5" dirty="0">
                <a:solidFill>
                  <a:srgbClr val="262626"/>
                </a:solidFill>
                <a:latin typeface="Calibri"/>
                <a:cs typeface="Calibri"/>
              </a:rPr>
              <a:t>education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40" dirty="0">
                <a:solidFill>
                  <a:srgbClr val="262626"/>
                </a:solidFill>
                <a:latin typeface="Calibri"/>
                <a:cs typeface="Calibri"/>
              </a:rPr>
              <a:t>and</a:t>
            </a:r>
            <a:r>
              <a:rPr sz="2100" spc="-6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solidFill>
                  <a:srgbClr val="262626"/>
                </a:solidFill>
                <a:latin typeface="Calibri"/>
                <a:cs typeface="Calibri"/>
              </a:rPr>
              <a:t>interactive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15" dirty="0">
                <a:solidFill>
                  <a:srgbClr val="262626"/>
                </a:solidFill>
                <a:latin typeface="Calibri"/>
                <a:cs typeface="Calibri"/>
              </a:rPr>
              <a:t>virtual</a:t>
            </a:r>
            <a:r>
              <a:rPr sz="2100" spc="-55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sz="2100" spc="20" dirty="0">
                <a:solidFill>
                  <a:srgbClr val="262626"/>
                </a:solidFill>
                <a:latin typeface="Calibri"/>
                <a:cs typeface="Calibri"/>
              </a:rPr>
              <a:t>solutions.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11" name="Slide 9">
            <a:hlinkClick r:id="" action="ppaction://media"/>
            <a:extLst>
              <a:ext uri="{FF2B5EF4-FFF2-40B4-BE49-F238E27FC236}">
                <a16:creationId xmlns:a16="http://schemas.microsoft.com/office/drawing/2014/main" id="{EDF1B695-036C-4E51-ADC5-C4C120A1D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935</Words>
  <Application>Microsoft Office PowerPoint</Application>
  <PresentationFormat>Custom</PresentationFormat>
  <Paragraphs>77</Paragraphs>
  <Slides>16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Lucida Sans Unicode</vt:lpstr>
      <vt:lpstr>Times New Roman</vt:lpstr>
      <vt:lpstr>Office Theme</vt:lpstr>
      <vt:lpstr>antedotum</vt:lpstr>
      <vt:lpstr>An Investment in You</vt:lpstr>
      <vt:lpstr>Health Issue</vt:lpstr>
      <vt:lpstr>Objectives</vt:lpstr>
      <vt:lpstr>Transtheorhetical  Theory Model</vt:lpstr>
      <vt:lpstr>Situation Analysis</vt:lpstr>
      <vt:lpstr>PowerPoint Presentation</vt:lpstr>
      <vt:lpstr>Audience Analysis</vt:lpstr>
      <vt:lpstr>Target Sector</vt:lpstr>
      <vt:lpstr>Communication  Objectives</vt:lpstr>
      <vt:lpstr>Communication  Channels</vt:lpstr>
      <vt:lpstr>Timeline</vt:lpstr>
      <vt:lpstr>Budget  Considerations</vt:lpstr>
      <vt:lpstr>Research Methods</vt:lpstr>
      <vt:lpstr>Evaluation Components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antedotum</dc:title>
  <dc:creator>Elizabeth Wade</dc:creator>
  <cp:lastModifiedBy>Elizabeth Wade</cp:lastModifiedBy>
  <cp:revision>2</cp:revision>
  <dcterms:created xsi:type="dcterms:W3CDTF">2021-04-08T03:35:51Z</dcterms:created>
  <dcterms:modified xsi:type="dcterms:W3CDTF">2021-08-01T18:34:02Z</dcterms:modified>
</cp:coreProperties>
</file>